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32"/>
  </p:handoutMasterIdLst>
  <p:sldIdLst>
    <p:sldId id="256" r:id="rId2"/>
    <p:sldId id="257" r:id="rId3"/>
    <p:sldId id="259" r:id="rId4"/>
    <p:sldId id="260" r:id="rId5"/>
    <p:sldId id="258" r:id="rId6"/>
    <p:sldId id="261" r:id="rId7"/>
    <p:sldId id="262" r:id="rId8"/>
    <p:sldId id="263" r:id="rId9"/>
    <p:sldId id="264" r:id="rId10"/>
    <p:sldId id="265" r:id="rId11"/>
    <p:sldId id="269" r:id="rId12"/>
    <p:sldId id="288" r:id="rId13"/>
    <p:sldId id="267" r:id="rId14"/>
    <p:sldId id="270" r:id="rId15"/>
    <p:sldId id="271" r:id="rId16"/>
    <p:sldId id="272" r:id="rId17"/>
    <p:sldId id="273" r:id="rId18"/>
    <p:sldId id="274" r:id="rId19"/>
    <p:sldId id="275" r:id="rId20"/>
    <p:sldId id="289" r:id="rId21"/>
    <p:sldId id="290" r:id="rId22"/>
    <p:sldId id="291" r:id="rId23"/>
    <p:sldId id="292" r:id="rId24"/>
    <p:sldId id="293" r:id="rId25"/>
    <p:sldId id="294" r:id="rId26"/>
    <p:sldId id="295" r:id="rId27"/>
    <p:sldId id="296" r:id="rId28"/>
    <p:sldId id="297" r:id="rId29"/>
    <p:sldId id="298" r:id="rId30"/>
    <p:sldId id="287" r:id="rId31"/>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9A26"/>
    <a:srgbClr val="7A8420"/>
    <a:srgbClr val="0338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71" d="100"/>
          <a:sy n="71" d="100"/>
        </p:scale>
        <p:origin x="366"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73C9771D-A9DE-44A7-95D1-3FA7BD9139E0}" type="datetimeFigureOut">
              <a:rPr lang="en-US" smtClean="0"/>
              <a:t>7/11/2015</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9467B98F-A9C7-446E-BB43-ED83C7F142C7}" type="slidenum">
              <a:rPr lang="en-US" smtClean="0"/>
              <a:t>‹#›</a:t>
            </a:fld>
            <a:endParaRPr lang="en-US"/>
          </a:p>
        </p:txBody>
      </p:sp>
    </p:spTree>
    <p:extLst>
      <p:ext uri="{BB962C8B-B14F-4D97-AF65-F5344CB8AC3E}">
        <p14:creationId xmlns:p14="http://schemas.microsoft.com/office/powerpoint/2010/main" val="72442775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15067" y="1303867"/>
            <a:ext cx="5452534" cy="2206096"/>
          </a:xfrm>
        </p:spPr>
        <p:txBody>
          <a:bodyPr anchor="b"/>
          <a:lstStyle>
            <a:lvl1pPr algn="ctr">
              <a:defRPr sz="6000" i="1" baseline="0">
                <a:solidFill>
                  <a:schemeClr val="accent2">
                    <a:lumMod val="50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315882" y="3727908"/>
            <a:ext cx="4811059" cy="1529892"/>
          </a:xfrm>
        </p:spPr>
        <p:txBody>
          <a:bodyPr/>
          <a:lstStyle>
            <a:lvl1pPr marL="0" indent="0" algn="ctr">
              <a:buNone/>
              <a:defRPr sz="2400" baseline="0">
                <a:solidFill>
                  <a:schemeClr val="accent2">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4C9D999A-E4E4-4994-8CA0-D1276644ACE0}" type="datetimeFigureOut">
              <a:rPr lang="en-US" smtClean="0"/>
              <a:t>7/11/2015</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14E176-F3AF-4DC1-984A-39E4ADB21B76}" type="slidenum">
              <a:rPr lang="en-US" smtClean="0"/>
              <a:t>‹#›</a:t>
            </a:fld>
            <a:endParaRPr lang="en-US"/>
          </a:p>
        </p:txBody>
      </p:sp>
    </p:spTree>
    <p:extLst>
      <p:ext uri="{BB962C8B-B14F-4D97-AF65-F5344CB8AC3E}">
        <p14:creationId xmlns:p14="http://schemas.microsoft.com/office/powerpoint/2010/main" val="288641609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9D999A-E4E4-4994-8CA0-D1276644ACE0}" type="datetimeFigureOut">
              <a:rPr lang="en-US" smtClean="0"/>
              <a:t>7/11/2015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14E176-F3AF-4DC1-984A-39E4ADB21B76}" type="slidenum">
              <a:rPr lang="en-US" smtClean="0"/>
              <a:t>‹#›</a:t>
            </a:fld>
            <a:endParaRPr lang="en-US"/>
          </a:p>
        </p:txBody>
      </p:sp>
    </p:spTree>
    <p:extLst>
      <p:ext uri="{BB962C8B-B14F-4D97-AF65-F5344CB8AC3E}">
        <p14:creationId xmlns:p14="http://schemas.microsoft.com/office/powerpoint/2010/main" val="2113040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9D999A-E4E4-4994-8CA0-D1276644ACE0}" type="datetimeFigureOut">
              <a:rPr lang="en-US" smtClean="0"/>
              <a:t>7/11/2015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14E176-F3AF-4DC1-984A-39E4ADB21B76}" type="slidenum">
              <a:rPr lang="en-US" smtClean="0"/>
              <a:t>‹#›</a:t>
            </a:fld>
            <a:endParaRPr lang="en-US"/>
          </a:p>
        </p:txBody>
      </p:sp>
    </p:spTree>
    <p:extLst>
      <p:ext uri="{BB962C8B-B14F-4D97-AF65-F5344CB8AC3E}">
        <p14:creationId xmlns:p14="http://schemas.microsoft.com/office/powerpoint/2010/main" val="798809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alphaModFix amt="9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839261"/>
            <a:ext cx="7886700" cy="1325563"/>
          </a:xfrm>
        </p:spPr>
        <p:txBody>
          <a:bodyPr/>
          <a:lstStyle>
            <a:lvl1pPr>
              <a:defRPr baseline="0">
                <a:solidFill>
                  <a:schemeClr val="accent2">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2299760"/>
            <a:ext cx="7886700" cy="4351338"/>
          </a:xfrm>
        </p:spPr>
        <p:txBody>
          <a:bodyPr/>
          <a:lstStyle>
            <a:lvl1pPr>
              <a:buClr>
                <a:schemeClr val="accent3">
                  <a:lumMod val="50000"/>
                </a:schemeClr>
              </a:buClr>
              <a:defRPr>
                <a:solidFill>
                  <a:srgbClr val="033849"/>
                </a:solidFill>
              </a:defRPr>
            </a:lvl1pPr>
            <a:lvl2pPr marL="685800" indent="-228600">
              <a:buClr>
                <a:schemeClr val="accent3">
                  <a:lumMod val="60000"/>
                  <a:lumOff val="40000"/>
                </a:schemeClr>
              </a:buClr>
              <a:buFont typeface="Courier New" panose="02070309020205020404" pitchFamily="49" charset="0"/>
              <a:buChar char="o"/>
              <a:defRPr>
                <a:solidFill>
                  <a:srgbClr val="033849"/>
                </a:solidFill>
              </a:defRPr>
            </a:lvl2pPr>
            <a:lvl3pPr marL="1143000" indent="-228600">
              <a:buClr>
                <a:schemeClr val="accent3">
                  <a:lumMod val="75000"/>
                </a:schemeClr>
              </a:buClr>
              <a:buFont typeface="Wingdings" panose="05000000000000000000" pitchFamily="2" charset="2"/>
              <a:buChar char="§"/>
              <a:defRPr>
                <a:solidFill>
                  <a:srgbClr val="033849"/>
                </a:solidFill>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C9D999A-E4E4-4994-8CA0-D1276644ACE0}" type="datetimeFigureOut">
              <a:rPr lang="en-US" smtClean="0"/>
              <a:t>7/11/2015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14E176-F3AF-4DC1-984A-39E4ADB21B76}" type="slidenum">
              <a:rPr lang="en-US" smtClean="0"/>
              <a:t>‹#›</a:t>
            </a:fld>
            <a:endParaRPr lang="en-US"/>
          </a:p>
        </p:txBody>
      </p:sp>
    </p:spTree>
    <p:extLst>
      <p:ext uri="{BB962C8B-B14F-4D97-AF65-F5344CB8AC3E}">
        <p14:creationId xmlns:p14="http://schemas.microsoft.com/office/powerpoint/2010/main" val="356007815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58998" y="270776"/>
            <a:ext cx="6165321" cy="2852737"/>
          </a:xfrm>
        </p:spPr>
        <p:txBody>
          <a:bodyPr anchor="b"/>
          <a:lstStyle>
            <a:lvl1pPr>
              <a:defRPr sz="6000" baseline="0">
                <a:solidFill>
                  <a:schemeClr val="accent2">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158998" y="3150501"/>
            <a:ext cx="6165321" cy="1500187"/>
          </a:xfrm>
        </p:spPr>
        <p:txBody>
          <a:bodyPr/>
          <a:lstStyle>
            <a:lvl1pPr marL="0" indent="0">
              <a:buNone/>
              <a:defRPr sz="2400" baseline="0">
                <a:solidFill>
                  <a:schemeClr val="accent2">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4C9D999A-E4E4-4994-8CA0-D1276644ACE0}" type="datetimeFigureOut">
              <a:rPr lang="en-US" smtClean="0"/>
              <a:t>7/11/2015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14E176-F3AF-4DC1-984A-39E4ADB21B76}" type="slidenum">
              <a:rPr lang="en-US" smtClean="0"/>
              <a:t>‹#›</a:t>
            </a:fld>
            <a:endParaRPr lang="en-US"/>
          </a:p>
        </p:txBody>
      </p:sp>
    </p:spTree>
    <p:extLst>
      <p:ext uri="{BB962C8B-B14F-4D97-AF65-F5344CB8AC3E}">
        <p14:creationId xmlns:p14="http://schemas.microsoft.com/office/powerpoint/2010/main" val="29912352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C9D999A-E4E4-4994-8CA0-D1276644ACE0}" type="datetimeFigureOut">
              <a:rPr lang="en-US" smtClean="0"/>
              <a:t>7/11/2015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14E176-F3AF-4DC1-984A-39E4ADB21B76}" type="slidenum">
              <a:rPr lang="en-US" smtClean="0"/>
              <a:t>‹#›</a:t>
            </a:fld>
            <a:endParaRPr lang="en-US"/>
          </a:p>
        </p:txBody>
      </p:sp>
    </p:spTree>
    <p:extLst>
      <p:ext uri="{BB962C8B-B14F-4D97-AF65-F5344CB8AC3E}">
        <p14:creationId xmlns:p14="http://schemas.microsoft.com/office/powerpoint/2010/main" val="1955479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C9D999A-E4E4-4994-8CA0-D1276644ACE0}" type="datetimeFigureOut">
              <a:rPr lang="en-US" smtClean="0"/>
              <a:t>7/11/2015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14E176-F3AF-4DC1-984A-39E4ADB21B76}" type="slidenum">
              <a:rPr lang="en-US" smtClean="0"/>
              <a:t>‹#›</a:t>
            </a:fld>
            <a:endParaRPr lang="en-US"/>
          </a:p>
        </p:txBody>
      </p:sp>
    </p:spTree>
    <p:extLst>
      <p:ext uri="{BB962C8B-B14F-4D97-AF65-F5344CB8AC3E}">
        <p14:creationId xmlns:p14="http://schemas.microsoft.com/office/powerpoint/2010/main" val="1553584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C9D999A-E4E4-4994-8CA0-D1276644ACE0}" type="datetimeFigureOut">
              <a:rPr lang="en-US" smtClean="0"/>
              <a:t>7/11/2015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14E176-F3AF-4DC1-984A-39E4ADB21B76}" type="slidenum">
              <a:rPr lang="en-US" smtClean="0"/>
              <a:t>‹#›</a:t>
            </a:fld>
            <a:endParaRPr lang="en-US"/>
          </a:p>
        </p:txBody>
      </p:sp>
    </p:spTree>
    <p:extLst>
      <p:ext uri="{BB962C8B-B14F-4D97-AF65-F5344CB8AC3E}">
        <p14:creationId xmlns:p14="http://schemas.microsoft.com/office/powerpoint/2010/main" val="938560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9D999A-E4E4-4994-8CA0-D1276644ACE0}" type="datetimeFigureOut">
              <a:rPr lang="en-US" smtClean="0"/>
              <a:t>7/11/2015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14E176-F3AF-4DC1-984A-39E4ADB21B76}" type="slidenum">
              <a:rPr lang="en-US" smtClean="0"/>
              <a:t>‹#›</a:t>
            </a:fld>
            <a:endParaRPr lang="en-US"/>
          </a:p>
        </p:txBody>
      </p:sp>
    </p:spTree>
    <p:extLst>
      <p:ext uri="{BB962C8B-B14F-4D97-AF65-F5344CB8AC3E}">
        <p14:creationId xmlns:p14="http://schemas.microsoft.com/office/powerpoint/2010/main" val="1972018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9D999A-E4E4-4994-8CA0-D1276644ACE0}" type="datetimeFigureOut">
              <a:rPr lang="en-US" smtClean="0"/>
              <a:t>7/11/2015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14E176-F3AF-4DC1-984A-39E4ADB21B76}" type="slidenum">
              <a:rPr lang="en-US" smtClean="0"/>
              <a:t>‹#›</a:t>
            </a:fld>
            <a:endParaRPr lang="en-US"/>
          </a:p>
        </p:txBody>
      </p:sp>
    </p:spTree>
    <p:extLst>
      <p:ext uri="{BB962C8B-B14F-4D97-AF65-F5344CB8AC3E}">
        <p14:creationId xmlns:p14="http://schemas.microsoft.com/office/powerpoint/2010/main" val="1085403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9D999A-E4E4-4994-8CA0-D1276644ACE0}" type="datetimeFigureOut">
              <a:rPr lang="en-US" smtClean="0"/>
              <a:t>7/11/2015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14E176-F3AF-4DC1-984A-39E4ADB21B76}" type="slidenum">
              <a:rPr lang="en-US" smtClean="0"/>
              <a:t>‹#›</a:t>
            </a:fld>
            <a:endParaRPr lang="en-US"/>
          </a:p>
        </p:txBody>
      </p:sp>
    </p:spTree>
    <p:extLst>
      <p:ext uri="{BB962C8B-B14F-4D97-AF65-F5344CB8AC3E}">
        <p14:creationId xmlns:p14="http://schemas.microsoft.com/office/powerpoint/2010/main" val="2739130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9D999A-E4E4-4994-8CA0-D1276644ACE0}" type="datetimeFigureOut">
              <a:rPr lang="en-US" smtClean="0"/>
              <a:t>7/11/2015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14E176-F3AF-4DC1-984A-39E4ADB21B76}" type="slidenum">
              <a:rPr lang="en-US" smtClean="0"/>
              <a:t>‹#›</a:t>
            </a:fld>
            <a:endParaRPr lang="en-US"/>
          </a:p>
        </p:txBody>
      </p:sp>
    </p:spTree>
    <p:extLst>
      <p:ext uri="{BB962C8B-B14F-4D97-AF65-F5344CB8AC3E}">
        <p14:creationId xmlns:p14="http://schemas.microsoft.com/office/powerpoint/2010/main" val="39257962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15067" y="1329505"/>
            <a:ext cx="5452534" cy="2251183"/>
          </a:xfrm>
        </p:spPr>
        <p:txBody>
          <a:bodyPr>
            <a:normAutofit/>
          </a:bodyPr>
          <a:lstStyle/>
          <a:p>
            <a:pPr>
              <a:lnSpc>
                <a:spcPct val="100000"/>
              </a:lnSpc>
              <a:spcAft>
                <a:spcPts val="4200"/>
              </a:spcAft>
            </a:pPr>
            <a:r>
              <a:rPr lang="en-US" sz="7200" cap="small" dirty="0" err="1" smtClean="0"/>
              <a:t>Laudato</a:t>
            </a:r>
            <a:r>
              <a:rPr lang="en-US" sz="7200" cap="small" dirty="0" smtClean="0"/>
              <a:t> </a:t>
            </a:r>
            <a:r>
              <a:rPr lang="en-US" sz="7200" cap="small" dirty="0" err="1" smtClean="0"/>
              <a:t>si</a:t>
            </a:r>
            <a:r>
              <a:rPr lang="en-US" sz="7200" cap="small" dirty="0" smtClean="0"/>
              <a:t>’</a:t>
            </a:r>
            <a:endParaRPr lang="en-US" sz="7200" cap="small" dirty="0"/>
          </a:p>
        </p:txBody>
      </p:sp>
      <p:sp>
        <p:nvSpPr>
          <p:cNvPr id="3" name="Subtitle 2"/>
          <p:cNvSpPr>
            <a:spLocks noGrp="1"/>
          </p:cNvSpPr>
          <p:nvPr>
            <p:ph type="subTitle" idx="1"/>
          </p:nvPr>
        </p:nvSpPr>
        <p:spPr>
          <a:xfrm>
            <a:off x="2315882" y="3762092"/>
            <a:ext cx="4811059" cy="1529892"/>
          </a:xfrm>
        </p:spPr>
        <p:txBody>
          <a:bodyPr>
            <a:normAutofit/>
          </a:bodyPr>
          <a:lstStyle/>
          <a:p>
            <a:r>
              <a:rPr lang="en-US" sz="3200" cap="small" dirty="0" smtClean="0">
                <a:latin typeface="+mj-lt"/>
              </a:rPr>
              <a:t>On care for our common home</a:t>
            </a:r>
            <a:endParaRPr lang="en-US" sz="3200" cap="small" dirty="0">
              <a:latin typeface="+mj-lt"/>
            </a:endParaRPr>
          </a:p>
        </p:txBody>
      </p:sp>
      <p:sp>
        <p:nvSpPr>
          <p:cNvPr id="4" name="Subtitle 2"/>
          <p:cNvSpPr txBox="1">
            <a:spLocks/>
          </p:cNvSpPr>
          <p:nvPr/>
        </p:nvSpPr>
        <p:spPr>
          <a:xfrm>
            <a:off x="2468282" y="1692583"/>
            <a:ext cx="4811059" cy="152989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7A842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solidFill>
                  <a:schemeClr val="accent3">
                    <a:lumMod val="50000"/>
                  </a:schemeClr>
                </a:solidFill>
                <a:latin typeface="+mj-lt"/>
              </a:rPr>
              <a:t>Social Analysis of</a:t>
            </a:r>
            <a:r>
              <a:rPr lang="en-US" dirty="0"/>
              <a:t/>
            </a:r>
            <a:br>
              <a:rPr lang="en-US" dirty="0"/>
            </a:br>
            <a:endParaRPr lang="en-US" cap="small" dirty="0"/>
          </a:p>
        </p:txBody>
      </p:sp>
    </p:spTree>
    <p:extLst>
      <p:ext uri="{BB962C8B-B14F-4D97-AF65-F5344CB8AC3E}">
        <p14:creationId xmlns:p14="http://schemas.microsoft.com/office/powerpoint/2010/main" val="18582429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97516"/>
            <a:ext cx="7886700" cy="1325563"/>
          </a:xfrm>
        </p:spPr>
        <p:txBody>
          <a:bodyPr>
            <a:noAutofit/>
          </a:bodyPr>
          <a:lstStyle/>
          <a:p>
            <a:r>
              <a:rPr lang="en-US" sz="3600" dirty="0"/>
              <a:t>The </a:t>
            </a:r>
            <a:r>
              <a:rPr lang="en-US" sz="3600" i="1" dirty="0"/>
              <a:t>technocratic</a:t>
            </a:r>
            <a:r>
              <a:rPr lang="en-US" sz="3600" dirty="0"/>
              <a:t> mindset seeks to create perfect </a:t>
            </a:r>
            <a:r>
              <a:rPr lang="en-US" sz="3600" dirty="0" smtClean="0"/>
              <a:t>machine </a:t>
            </a:r>
            <a:r>
              <a:rPr lang="en-US" sz="3600" dirty="0"/>
              <a:t>processes at all levels of society. It fosters</a:t>
            </a:r>
          </a:p>
        </p:txBody>
      </p:sp>
      <p:sp>
        <p:nvSpPr>
          <p:cNvPr id="3" name="Content Placeholder 2"/>
          <p:cNvSpPr>
            <a:spLocks noGrp="1"/>
          </p:cNvSpPr>
          <p:nvPr>
            <p:ph idx="1"/>
          </p:nvPr>
        </p:nvSpPr>
        <p:spPr>
          <a:xfrm>
            <a:off x="628650" y="2781224"/>
            <a:ext cx="7886700" cy="2541275"/>
          </a:xfrm>
        </p:spPr>
        <p:txBody>
          <a:bodyPr/>
          <a:lstStyle/>
          <a:p>
            <a:pPr lvl="0">
              <a:spcAft>
                <a:spcPts val="600"/>
              </a:spcAft>
            </a:pPr>
            <a:r>
              <a:rPr lang="en-US" dirty="0"/>
              <a:t>specialization, fragmentation and alienation</a:t>
            </a:r>
          </a:p>
          <a:p>
            <a:pPr lvl="0">
              <a:spcAft>
                <a:spcPts val="600"/>
              </a:spcAft>
            </a:pPr>
            <a:r>
              <a:rPr lang="en-US" dirty="0"/>
              <a:t>objectification of persons as well as nonhuman nature</a:t>
            </a:r>
          </a:p>
          <a:p>
            <a:pPr lvl="0">
              <a:spcAft>
                <a:spcPts val="600"/>
              </a:spcAft>
            </a:pPr>
            <a:r>
              <a:rPr lang="en-US" dirty="0"/>
              <a:t>valuing of persons according to function and wealth</a:t>
            </a:r>
          </a:p>
          <a:p>
            <a:pPr marL="0" indent="0">
              <a:buNone/>
            </a:pPr>
            <a:endParaRPr lang="en-US" dirty="0"/>
          </a:p>
        </p:txBody>
      </p:sp>
    </p:spTree>
    <p:extLst>
      <p:ext uri="{BB962C8B-B14F-4D97-AF65-F5344CB8AC3E}">
        <p14:creationId xmlns:p14="http://schemas.microsoft.com/office/powerpoint/2010/main" val="152573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97516"/>
            <a:ext cx="7886700" cy="1325563"/>
          </a:xfrm>
        </p:spPr>
        <p:txBody>
          <a:bodyPr>
            <a:noAutofit/>
          </a:bodyPr>
          <a:lstStyle/>
          <a:p>
            <a:r>
              <a:rPr lang="en-US" sz="3600" dirty="0"/>
              <a:t>The </a:t>
            </a:r>
            <a:r>
              <a:rPr lang="en-US" sz="3600" i="1" dirty="0"/>
              <a:t>technocratic</a:t>
            </a:r>
            <a:r>
              <a:rPr lang="en-US" sz="3600" dirty="0"/>
              <a:t> mindset seeks to create perfect </a:t>
            </a:r>
            <a:r>
              <a:rPr lang="en-US" sz="3600" dirty="0" smtClean="0"/>
              <a:t>machine </a:t>
            </a:r>
            <a:r>
              <a:rPr lang="en-US" sz="3600" dirty="0"/>
              <a:t>processes at all levels of society. It fosters</a:t>
            </a:r>
          </a:p>
        </p:txBody>
      </p:sp>
      <p:sp>
        <p:nvSpPr>
          <p:cNvPr id="3" name="Content Placeholder 2"/>
          <p:cNvSpPr>
            <a:spLocks noGrp="1"/>
          </p:cNvSpPr>
          <p:nvPr>
            <p:ph idx="1"/>
          </p:nvPr>
        </p:nvSpPr>
        <p:spPr>
          <a:xfrm>
            <a:off x="628650" y="2898454"/>
            <a:ext cx="7886700" cy="2541275"/>
          </a:xfrm>
        </p:spPr>
        <p:txBody>
          <a:bodyPr/>
          <a:lstStyle/>
          <a:p>
            <a:pPr lvl="0">
              <a:spcAft>
                <a:spcPts val="600"/>
              </a:spcAft>
            </a:pPr>
            <a:r>
              <a:rPr lang="en-US" dirty="0"/>
              <a:t>increased production and consumption</a:t>
            </a:r>
          </a:p>
          <a:p>
            <a:pPr lvl="0">
              <a:spcAft>
                <a:spcPts val="600"/>
              </a:spcAft>
            </a:pPr>
            <a:r>
              <a:rPr lang="en-US" dirty="0"/>
              <a:t>blind faith that technology can solve all </a:t>
            </a:r>
            <a:r>
              <a:rPr lang="en-US" dirty="0" smtClean="0"/>
              <a:t>problems</a:t>
            </a:r>
            <a:endParaRPr lang="en-US" dirty="0"/>
          </a:p>
          <a:p>
            <a:pPr marL="0" indent="0">
              <a:buNone/>
            </a:pPr>
            <a:endParaRPr lang="en-US" dirty="0"/>
          </a:p>
        </p:txBody>
      </p:sp>
    </p:spTree>
    <p:extLst>
      <p:ext uri="{BB962C8B-B14F-4D97-AF65-F5344CB8AC3E}">
        <p14:creationId xmlns:p14="http://schemas.microsoft.com/office/powerpoint/2010/main" val="3681454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75119"/>
            <a:ext cx="7886700" cy="1511228"/>
          </a:xfrm>
        </p:spPr>
        <p:txBody>
          <a:bodyPr>
            <a:noAutofit/>
          </a:bodyPr>
          <a:lstStyle/>
          <a:p>
            <a:pPr>
              <a:lnSpc>
                <a:spcPct val="100000"/>
              </a:lnSpc>
              <a:spcAft>
                <a:spcPts val="600"/>
              </a:spcAft>
            </a:pPr>
            <a:r>
              <a:rPr lang="en-US" sz="3600" dirty="0"/>
              <a:t>The </a:t>
            </a:r>
            <a:r>
              <a:rPr lang="en-US" sz="3600" i="1" dirty="0"/>
              <a:t>technocratic paradigm </a:t>
            </a:r>
            <a:r>
              <a:rPr lang="en-US" sz="3600" dirty="0"/>
              <a:t>justifies and promotes</a:t>
            </a:r>
          </a:p>
        </p:txBody>
      </p:sp>
      <p:sp>
        <p:nvSpPr>
          <p:cNvPr id="3" name="Content Placeholder 2"/>
          <p:cNvSpPr>
            <a:spLocks noGrp="1"/>
          </p:cNvSpPr>
          <p:nvPr>
            <p:ph idx="1"/>
          </p:nvPr>
        </p:nvSpPr>
        <p:spPr>
          <a:xfrm>
            <a:off x="628650" y="2290273"/>
            <a:ext cx="7886700" cy="4033615"/>
          </a:xfrm>
        </p:spPr>
        <p:txBody>
          <a:bodyPr>
            <a:normAutofit lnSpcReduction="10000"/>
          </a:bodyPr>
          <a:lstStyle/>
          <a:p>
            <a:pPr lvl="0">
              <a:lnSpc>
                <a:spcPct val="110000"/>
              </a:lnSpc>
              <a:spcAft>
                <a:spcPts val="600"/>
              </a:spcAft>
            </a:pPr>
            <a:r>
              <a:rPr lang="en-US" dirty="0"/>
              <a:t>an antagonistic stance toward nature</a:t>
            </a:r>
          </a:p>
          <a:p>
            <a:pPr lvl="0">
              <a:lnSpc>
                <a:spcPct val="110000"/>
              </a:lnSpc>
              <a:spcAft>
                <a:spcPts val="600"/>
              </a:spcAft>
            </a:pPr>
            <a:r>
              <a:rPr lang="en-US" dirty="0"/>
              <a:t>domination by economic, political, and technological elites</a:t>
            </a:r>
          </a:p>
          <a:p>
            <a:pPr lvl="0">
              <a:lnSpc>
                <a:spcPct val="110000"/>
              </a:lnSpc>
              <a:spcAft>
                <a:spcPts val="600"/>
              </a:spcAft>
            </a:pPr>
            <a:r>
              <a:rPr lang="en-US" dirty="0"/>
              <a:t>single-minded pursuit of profit regardless of real costs</a:t>
            </a:r>
          </a:p>
          <a:p>
            <a:pPr lvl="0">
              <a:lnSpc>
                <a:spcPct val="110000"/>
              </a:lnSpc>
              <a:spcAft>
                <a:spcPts val="600"/>
              </a:spcAft>
            </a:pPr>
            <a:r>
              <a:rPr lang="en-US" dirty="0"/>
              <a:t>equating an increase in power with an increase in progress</a:t>
            </a:r>
          </a:p>
          <a:p>
            <a:pPr marL="0" indent="0">
              <a:buNone/>
            </a:pPr>
            <a:endParaRPr lang="en-US" dirty="0"/>
          </a:p>
        </p:txBody>
      </p:sp>
    </p:spTree>
    <p:extLst>
      <p:ext uri="{BB962C8B-B14F-4D97-AF65-F5344CB8AC3E}">
        <p14:creationId xmlns:p14="http://schemas.microsoft.com/office/powerpoint/2010/main" val="73269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21521" y="4611092"/>
            <a:ext cx="7306654" cy="68508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accent3">
                    <a:lumMod val="50000"/>
                  </a:schemeClr>
                </a:solidFill>
                <a:latin typeface="+mj-lt"/>
                <a:ea typeface="+mj-ea"/>
                <a:cs typeface="+mj-cs"/>
              </a:defRPr>
            </a:lvl1pPr>
          </a:lstStyle>
          <a:p>
            <a:pPr algn="r"/>
            <a:r>
              <a:rPr lang="en-US" sz="3200" dirty="0">
                <a:solidFill>
                  <a:schemeClr val="accent2">
                    <a:lumMod val="75000"/>
                  </a:schemeClr>
                </a:solidFill>
                <a:latin typeface="+mn-lt"/>
              </a:rPr>
              <a:t>(LS, </a:t>
            </a:r>
            <a:r>
              <a:rPr lang="en-US" sz="3200" dirty="0" smtClean="0">
                <a:solidFill>
                  <a:schemeClr val="accent2">
                    <a:lumMod val="75000"/>
                  </a:schemeClr>
                </a:solidFill>
                <a:latin typeface="+mn-lt"/>
              </a:rPr>
              <a:t>para. </a:t>
            </a:r>
            <a:r>
              <a:rPr lang="en-US" sz="3200" dirty="0">
                <a:solidFill>
                  <a:schemeClr val="accent2">
                    <a:lumMod val="75000"/>
                  </a:schemeClr>
                </a:solidFill>
                <a:latin typeface="+mn-lt"/>
              </a:rPr>
              <a:t>108</a:t>
            </a:r>
            <a:r>
              <a:rPr lang="en-US" sz="3200" dirty="0" smtClean="0">
                <a:solidFill>
                  <a:schemeClr val="accent2">
                    <a:lumMod val="75000"/>
                  </a:schemeClr>
                </a:solidFill>
                <a:latin typeface="+mn-lt"/>
              </a:rPr>
              <a:t>)</a:t>
            </a:r>
            <a:endParaRPr lang="en-US" sz="4000" dirty="0">
              <a:solidFill>
                <a:schemeClr val="accent2">
                  <a:lumMod val="75000"/>
                </a:schemeClr>
              </a:solidFill>
            </a:endParaRPr>
          </a:p>
        </p:txBody>
      </p:sp>
      <p:sp>
        <p:nvSpPr>
          <p:cNvPr id="6" name="Title 1"/>
          <p:cNvSpPr txBox="1">
            <a:spLocks/>
          </p:cNvSpPr>
          <p:nvPr/>
        </p:nvSpPr>
        <p:spPr>
          <a:xfrm>
            <a:off x="1271899" y="1239715"/>
            <a:ext cx="7306654" cy="33650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3">
                    <a:lumMod val="50000"/>
                  </a:schemeClr>
                </a:solidFill>
                <a:latin typeface="+mj-lt"/>
                <a:ea typeface="+mj-ea"/>
                <a:cs typeface="+mj-cs"/>
              </a:defRPr>
            </a:lvl1pPr>
          </a:lstStyle>
          <a:p>
            <a:pPr>
              <a:lnSpc>
                <a:spcPct val="110000"/>
              </a:lnSpc>
              <a:spcBef>
                <a:spcPts val="1000"/>
              </a:spcBef>
              <a:spcAft>
                <a:spcPts val="600"/>
              </a:spcAft>
            </a:pPr>
            <a:r>
              <a:rPr lang="en-US" sz="3800" i="1" dirty="0" smtClean="0">
                <a:solidFill>
                  <a:schemeClr val="accent2">
                    <a:lumMod val="50000"/>
                  </a:schemeClr>
                </a:solidFill>
              </a:rPr>
              <a:t>Technology tends to absorb everything into its ironclad logic…“in the most radical sense of the term power is its motive – a lordship over all.”</a:t>
            </a:r>
            <a:endParaRPr lang="en-US" sz="3800" dirty="0">
              <a:solidFill>
                <a:schemeClr val="accent2">
                  <a:lumMod val="50000"/>
                </a:schemeClr>
              </a:solidFill>
            </a:endParaRPr>
          </a:p>
        </p:txBody>
      </p:sp>
    </p:spTree>
    <p:extLst>
      <p:ext uri="{BB962C8B-B14F-4D97-AF65-F5344CB8AC3E}">
        <p14:creationId xmlns:p14="http://schemas.microsoft.com/office/powerpoint/2010/main" val="13310162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710" y="1757748"/>
            <a:ext cx="6165321" cy="2852737"/>
          </a:xfrm>
        </p:spPr>
        <p:txBody>
          <a:bodyPr>
            <a:normAutofit fontScale="90000"/>
          </a:bodyPr>
          <a:lstStyle/>
          <a:p>
            <a:r>
              <a:rPr lang="en-US" dirty="0" smtClean="0"/>
              <a:t>Crisis and Effects of Excessive Anthropocentrism</a:t>
            </a:r>
            <a:endParaRPr lang="en-US" dirty="0"/>
          </a:p>
        </p:txBody>
      </p:sp>
    </p:spTree>
    <p:extLst>
      <p:ext uri="{BB962C8B-B14F-4D97-AF65-F5344CB8AC3E}">
        <p14:creationId xmlns:p14="http://schemas.microsoft.com/office/powerpoint/2010/main" val="19063447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“Anthropocentrism”?</a:t>
            </a:r>
          </a:p>
        </p:txBody>
      </p:sp>
      <p:sp>
        <p:nvSpPr>
          <p:cNvPr id="3" name="Content Placeholder 2"/>
          <p:cNvSpPr>
            <a:spLocks noGrp="1"/>
          </p:cNvSpPr>
          <p:nvPr>
            <p:ph idx="1"/>
          </p:nvPr>
        </p:nvSpPr>
        <p:spPr/>
        <p:txBody>
          <a:bodyPr/>
          <a:lstStyle/>
          <a:p>
            <a:pPr marL="0" indent="0">
              <a:lnSpc>
                <a:spcPct val="100000"/>
              </a:lnSpc>
              <a:spcAft>
                <a:spcPts val="600"/>
              </a:spcAft>
              <a:buNone/>
            </a:pPr>
            <a:r>
              <a:rPr lang="en-US" dirty="0"/>
              <a:t>Anthropocentrism is a view that regards human beings as the central or most significant entities in the </a:t>
            </a:r>
            <a:r>
              <a:rPr lang="en-US" dirty="0" smtClean="0"/>
              <a:t>world, </a:t>
            </a:r>
            <a:r>
              <a:rPr lang="en-US" dirty="0"/>
              <a:t>or even </a:t>
            </a:r>
            <a:r>
              <a:rPr lang="en-US" dirty="0" smtClean="0"/>
              <a:t>the universe</a:t>
            </a:r>
            <a:r>
              <a:rPr lang="en-US" dirty="0"/>
              <a:t>. </a:t>
            </a:r>
          </a:p>
        </p:txBody>
      </p:sp>
    </p:spTree>
    <p:extLst>
      <p:ext uri="{BB962C8B-B14F-4D97-AF65-F5344CB8AC3E}">
        <p14:creationId xmlns:p14="http://schemas.microsoft.com/office/powerpoint/2010/main" val="1495707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135164" y="1539278"/>
            <a:ext cx="7306654" cy="30508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3">
                    <a:lumMod val="50000"/>
                  </a:schemeClr>
                </a:solidFill>
                <a:latin typeface="+mj-lt"/>
                <a:ea typeface="+mj-ea"/>
                <a:cs typeface="+mj-cs"/>
              </a:defRPr>
            </a:lvl1pPr>
          </a:lstStyle>
          <a:p>
            <a:pPr>
              <a:lnSpc>
                <a:spcPct val="100000"/>
              </a:lnSpc>
              <a:spcAft>
                <a:spcPts val="600"/>
              </a:spcAft>
            </a:pPr>
            <a:r>
              <a:rPr lang="en-US" sz="3400" i="1" dirty="0">
                <a:solidFill>
                  <a:schemeClr val="accent2">
                    <a:lumMod val="50000"/>
                  </a:schemeClr>
                </a:solidFill>
              </a:rPr>
              <a:t>Once the human being declares independence from reality and behaves with absolute dominion, the very foundations of our life begin to </a:t>
            </a:r>
            <a:r>
              <a:rPr lang="en-US" sz="3400" i="1" dirty="0" smtClean="0">
                <a:solidFill>
                  <a:schemeClr val="accent2">
                    <a:lumMod val="50000"/>
                  </a:schemeClr>
                </a:solidFill>
              </a:rPr>
              <a:t>crumble…“</a:t>
            </a:r>
            <a:r>
              <a:rPr lang="en-US" sz="3400" i="1" dirty="0">
                <a:solidFill>
                  <a:schemeClr val="accent2">
                    <a:lumMod val="50000"/>
                  </a:schemeClr>
                </a:solidFill>
              </a:rPr>
              <a:t>man sets himself up in place of God and thus ends up provoking a rebellion on the part of </a:t>
            </a:r>
            <a:r>
              <a:rPr lang="en-US" sz="3400" i="1" dirty="0" smtClean="0">
                <a:solidFill>
                  <a:schemeClr val="accent2">
                    <a:lumMod val="50000"/>
                  </a:schemeClr>
                </a:solidFill>
              </a:rPr>
              <a:t>nature”.</a:t>
            </a:r>
            <a:endParaRPr lang="en-US" sz="3400" dirty="0">
              <a:solidFill>
                <a:schemeClr val="accent2">
                  <a:lumMod val="50000"/>
                </a:schemeClr>
              </a:solidFill>
            </a:endParaRPr>
          </a:p>
        </p:txBody>
      </p:sp>
      <p:sp>
        <p:nvSpPr>
          <p:cNvPr id="3" name="Title 1"/>
          <p:cNvSpPr txBox="1">
            <a:spLocks/>
          </p:cNvSpPr>
          <p:nvPr/>
        </p:nvSpPr>
        <p:spPr>
          <a:xfrm>
            <a:off x="981343" y="5231066"/>
            <a:ext cx="7306654" cy="68508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accent3">
                    <a:lumMod val="50000"/>
                  </a:schemeClr>
                </a:solidFill>
                <a:latin typeface="+mj-lt"/>
                <a:ea typeface="+mj-ea"/>
                <a:cs typeface="+mj-cs"/>
              </a:defRPr>
            </a:lvl1pPr>
          </a:lstStyle>
          <a:p>
            <a:pPr algn="r"/>
            <a:r>
              <a:rPr lang="en-US" sz="2800" dirty="0">
                <a:solidFill>
                  <a:schemeClr val="accent2">
                    <a:lumMod val="75000"/>
                  </a:schemeClr>
                </a:solidFill>
                <a:latin typeface="+mn-lt"/>
              </a:rPr>
              <a:t>(LS, </a:t>
            </a:r>
            <a:r>
              <a:rPr lang="en-US" sz="2800" dirty="0" smtClean="0">
                <a:solidFill>
                  <a:schemeClr val="accent2">
                    <a:lumMod val="75000"/>
                  </a:schemeClr>
                </a:solidFill>
                <a:latin typeface="+mn-lt"/>
              </a:rPr>
              <a:t>para. 117)</a:t>
            </a:r>
            <a:endParaRPr lang="en-US" sz="2800" dirty="0">
              <a:solidFill>
                <a:schemeClr val="accent2">
                  <a:lumMod val="75000"/>
                </a:schemeClr>
              </a:solidFill>
            </a:endParaRPr>
          </a:p>
        </p:txBody>
      </p:sp>
    </p:spTree>
    <p:extLst>
      <p:ext uri="{BB962C8B-B14F-4D97-AF65-F5344CB8AC3E}">
        <p14:creationId xmlns:p14="http://schemas.microsoft.com/office/powerpoint/2010/main" val="23786078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78774"/>
            <a:ext cx="7886700" cy="1325563"/>
          </a:xfrm>
        </p:spPr>
        <p:txBody>
          <a:bodyPr/>
          <a:lstStyle/>
          <a:p>
            <a:r>
              <a:rPr lang="en-US" dirty="0"/>
              <a:t>Practical Relativism </a:t>
            </a:r>
          </a:p>
        </p:txBody>
      </p:sp>
      <p:sp>
        <p:nvSpPr>
          <p:cNvPr id="3" name="Content Placeholder 2"/>
          <p:cNvSpPr>
            <a:spLocks noGrp="1"/>
          </p:cNvSpPr>
          <p:nvPr>
            <p:ph idx="1"/>
          </p:nvPr>
        </p:nvSpPr>
        <p:spPr>
          <a:xfrm>
            <a:off x="628650" y="1740877"/>
            <a:ext cx="7886700" cy="4523358"/>
          </a:xfrm>
        </p:spPr>
        <p:txBody>
          <a:bodyPr/>
          <a:lstStyle/>
          <a:p>
            <a:pPr marL="0" indent="0">
              <a:lnSpc>
                <a:spcPct val="100000"/>
              </a:lnSpc>
              <a:spcAft>
                <a:spcPts val="600"/>
              </a:spcAft>
              <a:buNone/>
            </a:pPr>
            <a:r>
              <a:rPr lang="en-US" sz="3200" i="1" dirty="0"/>
              <a:t>We should not be surprised to find, in conjunction with the omnipresent technocratic paradigm and the cult of unlimited human power, the rise of a relativism which sees everything as irrelevant unless it serves one’s own immediate interests. </a:t>
            </a:r>
            <a:endParaRPr lang="en-US" sz="3200" i="1" dirty="0" smtClean="0"/>
          </a:p>
          <a:p>
            <a:pPr marL="0" indent="0" algn="r">
              <a:buNone/>
            </a:pPr>
            <a:r>
              <a:rPr lang="en-US" sz="2400" dirty="0" smtClean="0">
                <a:solidFill>
                  <a:schemeClr val="accent6">
                    <a:lumMod val="75000"/>
                  </a:schemeClr>
                </a:solidFill>
              </a:rPr>
              <a:t>(</a:t>
            </a:r>
            <a:r>
              <a:rPr lang="en-US" sz="2400" dirty="0">
                <a:solidFill>
                  <a:schemeClr val="accent6">
                    <a:lumMod val="75000"/>
                  </a:schemeClr>
                </a:solidFill>
              </a:rPr>
              <a:t>LS, </a:t>
            </a:r>
            <a:r>
              <a:rPr lang="en-US" sz="2400" dirty="0" smtClean="0">
                <a:solidFill>
                  <a:schemeClr val="accent6">
                    <a:lumMod val="75000"/>
                  </a:schemeClr>
                </a:solidFill>
              </a:rPr>
              <a:t>para. </a:t>
            </a:r>
            <a:r>
              <a:rPr lang="en-US" sz="2400" dirty="0">
                <a:solidFill>
                  <a:schemeClr val="accent6">
                    <a:lumMod val="75000"/>
                  </a:schemeClr>
                </a:solidFill>
              </a:rPr>
              <a:t>122</a:t>
            </a:r>
            <a:r>
              <a:rPr lang="en-US" sz="2400" dirty="0" smtClean="0">
                <a:solidFill>
                  <a:schemeClr val="accent6">
                    <a:lumMod val="75000"/>
                  </a:schemeClr>
                </a:solidFill>
              </a:rPr>
              <a:t>)</a:t>
            </a:r>
            <a:endParaRPr lang="en-US" sz="2400" dirty="0">
              <a:solidFill>
                <a:schemeClr val="accent6">
                  <a:lumMod val="75000"/>
                </a:schemeClr>
              </a:solidFill>
            </a:endParaRPr>
          </a:p>
        </p:txBody>
      </p:sp>
    </p:spTree>
    <p:extLst>
      <p:ext uri="{BB962C8B-B14F-4D97-AF65-F5344CB8AC3E}">
        <p14:creationId xmlns:p14="http://schemas.microsoft.com/office/powerpoint/2010/main" val="41495517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culture of relativism </a:t>
            </a:r>
          </a:p>
        </p:txBody>
      </p:sp>
      <p:sp>
        <p:nvSpPr>
          <p:cNvPr id="3" name="Content Placeholder 2"/>
          <p:cNvSpPr>
            <a:spLocks noGrp="1"/>
          </p:cNvSpPr>
          <p:nvPr>
            <p:ph idx="1"/>
          </p:nvPr>
        </p:nvSpPr>
        <p:spPr/>
        <p:txBody>
          <a:bodyPr>
            <a:normAutofit/>
          </a:bodyPr>
          <a:lstStyle/>
          <a:p>
            <a:pPr lvl="0">
              <a:spcAft>
                <a:spcPts val="600"/>
              </a:spcAft>
            </a:pPr>
            <a:r>
              <a:rPr lang="en-US" dirty="0" smtClean="0"/>
              <a:t>drives </a:t>
            </a:r>
            <a:r>
              <a:rPr lang="en-US" dirty="0"/>
              <a:t>persons to take advantage of others</a:t>
            </a:r>
          </a:p>
          <a:p>
            <a:pPr lvl="0">
              <a:spcAft>
                <a:spcPts val="600"/>
              </a:spcAft>
            </a:pPr>
            <a:r>
              <a:rPr lang="en-US" dirty="0" smtClean="0"/>
              <a:t>allows </a:t>
            </a:r>
            <a:r>
              <a:rPr lang="en-US" dirty="0"/>
              <a:t>persons to let market forces regulate the economy</a:t>
            </a:r>
          </a:p>
          <a:p>
            <a:pPr lvl="0">
              <a:spcAft>
                <a:spcPts val="600"/>
              </a:spcAft>
            </a:pPr>
            <a:r>
              <a:rPr lang="en-US" dirty="0" smtClean="0"/>
              <a:t>feeds </a:t>
            </a:r>
            <a:r>
              <a:rPr lang="en-US" dirty="0"/>
              <a:t>the distorted desire to consume more than is </a:t>
            </a:r>
            <a:r>
              <a:rPr lang="en-US" dirty="0" smtClean="0"/>
              <a:t>necessary</a:t>
            </a:r>
            <a:endParaRPr lang="en-US" dirty="0"/>
          </a:p>
        </p:txBody>
      </p:sp>
    </p:spTree>
    <p:extLst>
      <p:ext uri="{BB962C8B-B14F-4D97-AF65-F5344CB8AC3E}">
        <p14:creationId xmlns:p14="http://schemas.microsoft.com/office/powerpoint/2010/main" val="189627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964255" y="1451358"/>
            <a:ext cx="7306654" cy="30508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3">
                    <a:lumMod val="50000"/>
                  </a:schemeClr>
                </a:solidFill>
                <a:latin typeface="+mj-lt"/>
                <a:ea typeface="+mj-ea"/>
                <a:cs typeface="+mj-cs"/>
              </a:defRPr>
            </a:lvl1pPr>
          </a:lstStyle>
          <a:p>
            <a:pPr>
              <a:lnSpc>
                <a:spcPct val="100000"/>
              </a:lnSpc>
              <a:spcAft>
                <a:spcPts val="600"/>
              </a:spcAft>
            </a:pPr>
            <a:r>
              <a:rPr lang="en-US" sz="3600" i="1" dirty="0">
                <a:solidFill>
                  <a:schemeClr val="accent2">
                    <a:lumMod val="50000"/>
                  </a:schemeClr>
                </a:solidFill>
              </a:rPr>
              <a:t>(</a:t>
            </a:r>
            <a:r>
              <a:rPr lang="en-US" sz="3400" i="1" dirty="0">
                <a:solidFill>
                  <a:schemeClr val="accent2">
                    <a:lumMod val="50000"/>
                  </a:schemeClr>
                </a:solidFill>
              </a:rPr>
              <a:t>We) need to slow down and look at reality in a different way, to appropriate the positive and sustainable progress which has been made, but also to recover the values and the great goals swept away by our unrestrained delusions of grandeur</a:t>
            </a:r>
            <a:r>
              <a:rPr lang="en-US" sz="3600" i="1" dirty="0">
                <a:solidFill>
                  <a:schemeClr val="accent2">
                    <a:lumMod val="50000"/>
                  </a:schemeClr>
                </a:solidFill>
              </a:rPr>
              <a:t>.</a:t>
            </a:r>
            <a:endParaRPr lang="en-US" sz="3600" dirty="0">
              <a:solidFill>
                <a:schemeClr val="accent2">
                  <a:lumMod val="50000"/>
                </a:schemeClr>
              </a:solidFill>
            </a:endParaRPr>
          </a:p>
        </p:txBody>
      </p:sp>
      <p:sp>
        <p:nvSpPr>
          <p:cNvPr id="3" name="Title 1"/>
          <p:cNvSpPr txBox="1">
            <a:spLocks/>
          </p:cNvSpPr>
          <p:nvPr/>
        </p:nvSpPr>
        <p:spPr>
          <a:xfrm>
            <a:off x="981343" y="5143146"/>
            <a:ext cx="7306654" cy="68508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accent3">
                    <a:lumMod val="50000"/>
                  </a:schemeClr>
                </a:solidFill>
                <a:latin typeface="+mj-lt"/>
                <a:ea typeface="+mj-ea"/>
                <a:cs typeface="+mj-cs"/>
              </a:defRPr>
            </a:lvl1pPr>
          </a:lstStyle>
          <a:p>
            <a:pPr algn="r"/>
            <a:r>
              <a:rPr lang="en-US" sz="2800" dirty="0">
                <a:solidFill>
                  <a:schemeClr val="accent2">
                    <a:lumMod val="75000"/>
                  </a:schemeClr>
                </a:solidFill>
                <a:latin typeface="+mn-lt"/>
              </a:rPr>
              <a:t>(LS, </a:t>
            </a:r>
            <a:r>
              <a:rPr lang="en-US" sz="2800" dirty="0" smtClean="0">
                <a:solidFill>
                  <a:schemeClr val="accent2">
                    <a:lumMod val="75000"/>
                  </a:schemeClr>
                </a:solidFill>
                <a:latin typeface="+mn-lt"/>
              </a:rPr>
              <a:t>para. 114)</a:t>
            </a:r>
            <a:endParaRPr lang="en-US" sz="2800" dirty="0">
              <a:solidFill>
                <a:schemeClr val="accent2">
                  <a:lumMod val="75000"/>
                </a:schemeClr>
              </a:solidFill>
            </a:endParaRPr>
          </a:p>
        </p:txBody>
      </p:sp>
    </p:spTree>
    <p:extLst>
      <p:ext uri="{BB962C8B-B14F-4D97-AF65-F5344CB8AC3E}">
        <p14:creationId xmlns:p14="http://schemas.microsoft.com/office/powerpoint/2010/main" val="25977524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Happening to Our Common Home?</a:t>
            </a:r>
          </a:p>
        </p:txBody>
      </p:sp>
      <p:sp>
        <p:nvSpPr>
          <p:cNvPr id="3" name="Content Placeholder 2"/>
          <p:cNvSpPr>
            <a:spLocks noGrp="1"/>
          </p:cNvSpPr>
          <p:nvPr>
            <p:ph idx="1"/>
          </p:nvPr>
        </p:nvSpPr>
        <p:spPr/>
        <p:txBody>
          <a:bodyPr/>
          <a:lstStyle/>
          <a:p>
            <a:pPr>
              <a:spcAft>
                <a:spcPts val="600"/>
              </a:spcAft>
            </a:pPr>
            <a:r>
              <a:rPr lang="en-US" dirty="0" smtClean="0"/>
              <a:t>Pollution</a:t>
            </a:r>
            <a:r>
              <a:rPr lang="en-US" dirty="0"/>
              <a:t>, waste, throw-away culture, as well as climate </a:t>
            </a:r>
            <a:r>
              <a:rPr lang="en-US" dirty="0" smtClean="0"/>
              <a:t>change</a:t>
            </a:r>
          </a:p>
          <a:p>
            <a:pPr lvl="0">
              <a:spcAft>
                <a:spcPts val="600"/>
              </a:spcAft>
            </a:pPr>
            <a:r>
              <a:rPr lang="en-US" dirty="0"/>
              <a:t>Depletion of natural resources, in particular water </a:t>
            </a:r>
            <a:endParaRPr lang="en-US" dirty="0" smtClean="0"/>
          </a:p>
          <a:p>
            <a:pPr lvl="0">
              <a:spcAft>
                <a:spcPts val="600"/>
              </a:spcAft>
            </a:pPr>
            <a:r>
              <a:rPr lang="en-US" dirty="0" smtClean="0"/>
              <a:t>Loss </a:t>
            </a:r>
            <a:r>
              <a:rPr lang="en-US" dirty="0"/>
              <a:t>of biodiversity</a:t>
            </a:r>
          </a:p>
          <a:p>
            <a:endParaRPr lang="en-US" dirty="0"/>
          </a:p>
        </p:txBody>
      </p:sp>
    </p:spTree>
    <p:extLst>
      <p:ext uri="{BB962C8B-B14F-4D97-AF65-F5344CB8AC3E}">
        <p14:creationId xmlns:p14="http://schemas.microsoft.com/office/powerpoint/2010/main" val="16359967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an “</a:t>
            </a:r>
            <a:r>
              <a:rPr lang="en-US"/>
              <a:t>integral </a:t>
            </a:r>
            <a:r>
              <a:rPr lang="en-US" smtClean="0"/>
              <a:t>ecology”?</a:t>
            </a:r>
            <a:endParaRPr lang="en-US" dirty="0"/>
          </a:p>
        </p:txBody>
      </p:sp>
      <p:sp>
        <p:nvSpPr>
          <p:cNvPr id="3" name="Content Placeholder 2"/>
          <p:cNvSpPr>
            <a:spLocks noGrp="1"/>
          </p:cNvSpPr>
          <p:nvPr>
            <p:ph idx="1"/>
          </p:nvPr>
        </p:nvSpPr>
        <p:spPr>
          <a:xfrm>
            <a:off x="628650" y="2376673"/>
            <a:ext cx="7886700" cy="4351338"/>
          </a:xfrm>
        </p:spPr>
        <p:txBody>
          <a:bodyPr/>
          <a:lstStyle/>
          <a:p>
            <a:pPr marL="0" indent="0" algn="ctr">
              <a:lnSpc>
                <a:spcPct val="100000"/>
              </a:lnSpc>
              <a:spcAft>
                <a:spcPts val="600"/>
              </a:spcAft>
              <a:buNone/>
            </a:pPr>
            <a:r>
              <a:rPr lang="en-US" sz="3200" i="1" dirty="0" smtClean="0"/>
              <a:t>We </a:t>
            </a:r>
            <a:r>
              <a:rPr lang="en-US" sz="3200" i="1" dirty="0"/>
              <a:t>are not faced with two separate </a:t>
            </a:r>
            <a:r>
              <a:rPr lang="en-US" sz="3200" i="1" dirty="0" smtClean="0"/>
              <a:t>crises</a:t>
            </a:r>
            <a:r>
              <a:rPr lang="en-US" sz="3200" i="1" dirty="0"/>
              <a:t>, </a:t>
            </a:r>
            <a:endParaRPr lang="en-US" sz="3200" i="1" dirty="0" smtClean="0"/>
          </a:p>
          <a:p>
            <a:pPr marL="0" indent="0" algn="ctr">
              <a:lnSpc>
                <a:spcPct val="100000"/>
              </a:lnSpc>
              <a:spcAft>
                <a:spcPts val="600"/>
              </a:spcAft>
              <a:buNone/>
            </a:pPr>
            <a:r>
              <a:rPr lang="en-US" sz="3200" i="1" dirty="0" smtClean="0"/>
              <a:t>one </a:t>
            </a:r>
            <a:r>
              <a:rPr lang="en-US" sz="3200" i="1" dirty="0"/>
              <a:t>environmental and the </a:t>
            </a:r>
            <a:r>
              <a:rPr lang="en-US" sz="3200" i="1" dirty="0" smtClean="0"/>
              <a:t>other </a:t>
            </a:r>
            <a:r>
              <a:rPr lang="en-US" sz="3200" i="1" dirty="0"/>
              <a:t>social, </a:t>
            </a:r>
            <a:endParaRPr lang="en-US" sz="3200" i="1" dirty="0" smtClean="0"/>
          </a:p>
          <a:p>
            <a:pPr marL="0" indent="0" algn="ctr">
              <a:lnSpc>
                <a:spcPct val="100000"/>
              </a:lnSpc>
              <a:spcAft>
                <a:spcPts val="600"/>
              </a:spcAft>
              <a:buNone/>
            </a:pPr>
            <a:r>
              <a:rPr lang="en-US" sz="3200" i="1" dirty="0" smtClean="0"/>
              <a:t>but </a:t>
            </a:r>
            <a:r>
              <a:rPr lang="en-US" sz="3200" i="1" dirty="0"/>
              <a:t>rather one complex </a:t>
            </a:r>
            <a:r>
              <a:rPr lang="en-US" sz="3200" i="1" dirty="0" smtClean="0"/>
              <a:t>crisis </a:t>
            </a:r>
            <a:r>
              <a:rPr lang="en-US" sz="3200" i="1" dirty="0"/>
              <a:t>which is </a:t>
            </a:r>
            <a:endParaRPr lang="en-US" sz="3200" i="1" dirty="0" smtClean="0"/>
          </a:p>
          <a:p>
            <a:pPr marL="0" indent="0" algn="ctr">
              <a:lnSpc>
                <a:spcPct val="100000"/>
              </a:lnSpc>
              <a:spcAft>
                <a:spcPts val="600"/>
              </a:spcAft>
              <a:buNone/>
            </a:pPr>
            <a:r>
              <a:rPr lang="en-US" sz="3200" b="1" i="1" dirty="0" smtClean="0"/>
              <a:t>both</a:t>
            </a:r>
            <a:r>
              <a:rPr lang="en-US" sz="3200" i="1" dirty="0" smtClean="0"/>
              <a:t> </a:t>
            </a:r>
            <a:r>
              <a:rPr lang="en-US" sz="3200" i="1" dirty="0"/>
              <a:t>social and </a:t>
            </a:r>
            <a:r>
              <a:rPr lang="en-US" sz="3200" i="1" dirty="0" smtClean="0"/>
              <a:t>environmental.</a:t>
            </a:r>
            <a:endParaRPr lang="en-US" sz="3200" i="1" dirty="0"/>
          </a:p>
          <a:p>
            <a:pPr marL="0" indent="0" algn="r">
              <a:buNone/>
            </a:pPr>
            <a:r>
              <a:rPr lang="en-US" sz="2400" dirty="0">
                <a:solidFill>
                  <a:schemeClr val="accent6">
                    <a:lumMod val="75000"/>
                  </a:schemeClr>
                </a:solidFill>
              </a:rPr>
              <a:t>(LS, para. </a:t>
            </a:r>
            <a:r>
              <a:rPr lang="en-US" sz="2400" dirty="0" smtClean="0">
                <a:solidFill>
                  <a:schemeClr val="accent6">
                    <a:lumMod val="75000"/>
                  </a:schemeClr>
                </a:solidFill>
              </a:rPr>
              <a:t>139)</a:t>
            </a:r>
            <a:endParaRPr lang="en-US" sz="2400" dirty="0">
              <a:solidFill>
                <a:schemeClr val="accent6">
                  <a:lumMod val="75000"/>
                </a:schemeClr>
              </a:solidFill>
            </a:endParaRPr>
          </a:p>
          <a:p>
            <a:pPr marL="0" indent="0" algn="r">
              <a:buNone/>
            </a:pPr>
            <a:endParaRPr lang="en-US" dirty="0"/>
          </a:p>
        </p:txBody>
      </p:sp>
    </p:spTree>
    <p:extLst>
      <p:ext uri="{BB962C8B-B14F-4D97-AF65-F5344CB8AC3E}">
        <p14:creationId xmlns:p14="http://schemas.microsoft.com/office/powerpoint/2010/main" val="1643541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833" y="852855"/>
            <a:ext cx="7886700" cy="2162908"/>
          </a:xfrm>
        </p:spPr>
        <p:txBody>
          <a:bodyPr>
            <a:normAutofit fontScale="90000"/>
          </a:bodyPr>
          <a:lstStyle/>
          <a:p>
            <a:r>
              <a:rPr lang="en-US" sz="4000" i="1" dirty="0" smtClean="0"/>
              <a:t>Strategies</a:t>
            </a:r>
            <a:r>
              <a:rPr lang="en-US" i="1" dirty="0" smtClean="0"/>
              <a:t> </a:t>
            </a:r>
            <a:r>
              <a:rPr lang="en-US" sz="4000" i="1" dirty="0"/>
              <a:t>for a solution </a:t>
            </a:r>
            <a:r>
              <a:rPr lang="en-US" sz="4000" i="1" dirty="0" smtClean="0"/>
              <a:t>demand:</a:t>
            </a:r>
            <a:r>
              <a:rPr lang="en-US" i="1" dirty="0" smtClean="0"/>
              <a:t/>
            </a:r>
            <a:br>
              <a:rPr lang="en-US" i="1" dirty="0" smtClean="0"/>
            </a:br>
            <a:r>
              <a:rPr lang="en-US" i="1" dirty="0" smtClean="0"/>
              <a:t/>
            </a:r>
            <a:br>
              <a:rPr lang="en-US" i="1" dirty="0" smtClean="0"/>
            </a:br>
            <a:endParaRPr lang="en-US" dirty="0"/>
          </a:p>
        </p:txBody>
      </p:sp>
      <p:sp>
        <p:nvSpPr>
          <p:cNvPr id="4" name="Rectangle 3"/>
          <p:cNvSpPr/>
          <p:nvPr/>
        </p:nvSpPr>
        <p:spPr>
          <a:xfrm>
            <a:off x="844061" y="2000100"/>
            <a:ext cx="7306407" cy="4524315"/>
          </a:xfrm>
          <a:prstGeom prst="rect">
            <a:avLst/>
          </a:prstGeom>
        </p:spPr>
        <p:txBody>
          <a:bodyPr wrap="square">
            <a:spAutoFit/>
          </a:bodyPr>
          <a:lstStyle/>
          <a:p>
            <a:pPr marL="1200150" lvl="1" indent="-742950">
              <a:buFont typeface="+mj-lt"/>
              <a:buAutoNum type="arabicPeriod"/>
            </a:pPr>
            <a:r>
              <a:rPr lang="en-US" sz="3600" i="1" dirty="0" smtClean="0">
                <a:solidFill>
                  <a:schemeClr val="accent2">
                    <a:lumMod val="50000"/>
                  </a:schemeClr>
                </a:solidFill>
                <a:latin typeface="+mj-lt"/>
              </a:rPr>
              <a:t>an </a:t>
            </a:r>
            <a:r>
              <a:rPr lang="en-US" sz="3600" i="1" dirty="0">
                <a:solidFill>
                  <a:schemeClr val="accent2">
                    <a:lumMod val="50000"/>
                  </a:schemeClr>
                </a:solidFill>
                <a:latin typeface="+mj-lt"/>
              </a:rPr>
              <a:t>integrated approach to </a:t>
            </a:r>
            <a:r>
              <a:rPr lang="en-US" sz="3600" i="1" dirty="0" smtClean="0">
                <a:solidFill>
                  <a:schemeClr val="accent2">
                    <a:lumMod val="50000"/>
                  </a:schemeClr>
                </a:solidFill>
                <a:latin typeface="+mj-lt"/>
              </a:rPr>
              <a:t>combating </a:t>
            </a:r>
            <a:r>
              <a:rPr lang="en-US" sz="3600" i="1" dirty="0">
                <a:solidFill>
                  <a:schemeClr val="accent2">
                    <a:lumMod val="50000"/>
                  </a:schemeClr>
                </a:solidFill>
                <a:latin typeface="+mj-lt"/>
              </a:rPr>
              <a:t>poverty,</a:t>
            </a:r>
          </a:p>
          <a:p>
            <a:pPr marL="1200150" lvl="1" indent="-742950">
              <a:buFont typeface="+mj-lt"/>
              <a:buAutoNum type="arabicPeriod"/>
            </a:pPr>
            <a:r>
              <a:rPr lang="en-US" sz="3600" i="1" dirty="0" smtClean="0">
                <a:solidFill>
                  <a:schemeClr val="accent2">
                    <a:lumMod val="50000"/>
                  </a:schemeClr>
                </a:solidFill>
                <a:latin typeface="+mj-lt"/>
              </a:rPr>
              <a:t>restoring </a:t>
            </a:r>
            <a:r>
              <a:rPr lang="en-US" sz="3600" i="1" dirty="0">
                <a:solidFill>
                  <a:schemeClr val="accent2">
                    <a:lumMod val="50000"/>
                  </a:schemeClr>
                </a:solidFill>
                <a:latin typeface="+mj-lt"/>
              </a:rPr>
              <a:t>dignity to the 	     excluded, and </a:t>
            </a:r>
            <a:r>
              <a:rPr lang="en-US" sz="3600" b="1" i="1" dirty="0">
                <a:solidFill>
                  <a:schemeClr val="accent2">
                    <a:lumMod val="50000"/>
                  </a:schemeClr>
                </a:solidFill>
                <a:latin typeface="+mj-lt"/>
              </a:rPr>
              <a:t>at the </a:t>
            </a:r>
            <a:r>
              <a:rPr lang="en-US" sz="3600" b="1" i="1" dirty="0" smtClean="0">
                <a:solidFill>
                  <a:schemeClr val="accent2">
                    <a:lumMod val="50000"/>
                  </a:schemeClr>
                </a:solidFill>
                <a:latin typeface="+mj-lt"/>
              </a:rPr>
              <a:t>    </a:t>
            </a:r>
            <a:r>
              <a:rPr lang="en-US" sz="3600" b="1" i="1" dirty="0">
                <a:solidFill>
                  <a:schemeClr val="accent2">
                    <a:lumMod val="50000"/>
                  </a:schemeClr>
                </a:solidFill>
                <a:latin typeface="+mj-lt"/>
              </a:rPr>
              <a:t>same time</a:t>
            </a:r>
          </a:p>
          <a:p>
            <a:pPr marL="1200150" lvl="1" indent="-742950">
              <a:buFont typeface="+mj-lt"/>
              <a:buAutoNum type="arabicPeriod"/>
            </a:pPr>
            <a:r>
              <a:rPr lang="en-US" sz="3600" i="1" dirty="0" smtClean="0">
                <a:solidFill>
                  <a:schemeClr val="accent2">
                    <a:lumMod val="50000"/>
                  </a:schemeClr>
                </a:solidFill>
                <a:latin typeface="+mj-lt"/>
              </a:rPr>
              <a:t>protecting nature.</a:t>
            </a:r>
          </a:p>
          <a:p>
            <a:pPr lvl="1" algn="r"/>
            <a:endParaRPr lang="en-US" sz="800" dirty="0" smtClean="0">
              <a:solidFill>
                <a:srgbClr val="8F9A26"/>
              </a:solidFill>
            </a:endParaRPr>
          </a:p>
          <a:p>
            <a:pPr lvl="1" algn="r"/>
            <a:r>
              <a:rPr lang="en-US" sz="2800" dirty="0" smtClean="0">
                <a:solidFill>
                  <a:schemeClr val="accent2">
                    <a:lumMod val="75000"/>
                  </a:schemeClr>
                </a:solidFill>
              </a:rPr>
              <a:t>(LS, para. 139)</a:t>
            </a:r>
            <a:endParaRPr lang="en-US" sz="2800" dirty="0">
              <a:solidFill>
                <a:schemeClr val="accent2">
                  <a:lumMod val="75000"/>
                </a:schemeClr>
              </a:solidFill>
            </a:endParaRPr>
          </a:p>
          <a:p>
            <a:pPr lvl="1"/>
            <a:endParaRPr lang="en-US" sz="3600" i="1" dirty="0">
              <a:solidFill>
                <a:schemeClr val="accent3">
                  <a:lumMod val="50000"/>
                </a:schemeClr>
              </a:solidFill>
              <a:latin typeface="+mj-lt"/>
            </a:endParaRPr>
          </a:p>
        </p:txBody>
      </p:sp>
    </p:spTree>
    <p:extLst>
      <p:ext uri="{BB962C8B-B14F-4D97-AF65-F5344CB8AC3E}">
        <p14:creationId xmlns:p14="http://schemas.microsoft.com/office/powerpoint/2010/main" val="35668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833" y="501162"/>
            <a:ext cx="7886700" cy="2162908"/>
          </a:xfrm>
        </p:spPr>
        <p:txBody>
          <a:bodyPr>
            <a:normAutofit/>
          </a:bodyPr>
          <a:lstStyle/>
          <a:p>
            <a:r>
              <a:rPr lang="en-US" sz="4000" i="1" dirty="0"/>
              <a:t>We </a:t>
            </a:r>
            <a:r>
              <a:rPr lang="en-US" sz="4000" i="1" dirty="0" smtClean="0"/>
              <a:t>need</a:t>
            </a:r>
            <a:r>
              <a:rPr lang="en-US" i="1" dirty="0" smtClean="0"/>
              <a:t/>
            </a:r>
            <a:br>
              <a:rPr lang="en-US" i="1" dirty="0" smtClean="0"/>
            </a:br>
            <a:endParaRPr lang="en-US" dirty="0"/>
          </a:p>
        </p:txBody>
      </p:sp>
      <p:sp>
        <p:nvSpPr>
          <p:cNvPr id="4" name="Rectangle 3"/>
          <p:cNvSpPr/>
          <p:nvPr/>
        </p:nvSpPr>
        <p:spPr>
          <a:xfrm>
            <a:off x="870438" y="2000100"/>
            <a:ext cx="7306407" cy="3647152"/>
          </a:xfrm>
          <a:prstGeom prst="rect">
            <a:avLst/>
          </a:prstGeom>
        </p:spPr>
        <p:txBody>
          <a:bodyPr wrap="square">
            <a:spAutoFit/>
          </a:bodyPr>
          <a:lstStyle/>
          <a:p>
            <a:pPr marL="1200150" lvl="1" indent="-742950">
              <a:spcAft>
                <a:spcPts val="600"/>
              </a:spcAft>
              <a:buFont typeface="Arial" panose="020B0604020202020204" pitchFamily="34" charset="0"/>
              <a:buChar char="•"/>
            </a:pPr>
            <a:r>
              <a:rPr lang="en-US" sz="3600" i="1" dirty="0">
                <a:solidFill>
                  <a:schemeClr val="accent2">
                    <a:lumMod val="50000"/>
                  </a:schemeClr>
                </a:solidFill>
                <a:latin typeface="+mj-lt"/>
              </a:rPr>
              <a:t>To understand ecosystems and our </a:t>
            </a:r>
            <a:r>
              <a:rPr lang="en-US" sz="3600" i="1" dirty="0" smtClean="0">
                <a:solidFill>
                  <a:schemeClr val="accent2">
                    <a:lumMod val="50000"/>
                  </a:schemeClr>
                </a:solidFill>
                <a:latin typeface="+mj-lt"/>
              </a:rPr>
              <a:t>relationship </a:t>
            </a:r>
            <a:r>
              <a:rPr lang="en-US" sz="3600" i="1" dirty="0">
                <a:solidFill>
                  <a:schemeClr val="accent2">
                    <a:lumMod val="50000"/>
                  </a:schemeClr>
                </a:solidFill>
                <a:latin typeface="+mj-lt"/>
              </a:rPr>
              <a:t>to them;</a:t>
            </a:r>
          </a:p>
          <a:p>
            <a:pPr marL="1200150" lvl="1" indent="-742950">
              <a:spcAft>
                <a:spcPts val="600"/>
              </a:spcAft>
              <a:buFont typeface="Arial" panose="020B0604020202020204" pitchFamily="34" charset="0"/>
              <a:buChar char="•"/>
            </a:pPr>
            <a:r>
              <a:rPr lang="en-US" sz="3600" i="1" dirty="0">
                <a:solidFill>
                  <a:schemeClr val="accent2">
                    <a:lumMod val="50000"/>
                  </a:schemeClr>
                </a:solidFill>
                <a:latin typeface="+mj-lt"/>
              </a:rPr>
              <a:t>an “economic ecology”</a:t>
            </a:r>
          </a:p>
          <a:p>
            <a:pPr marL="1200150" lvl="1" indent="-742950">
              <a:spcAft>
                <a:spcPts val="600"/>
              </a:spcAft>
              <a:buFont typeface="Arial" panose="020B0604020202020204" pitchFamily="34" charset="0"/>
              <a:buChar char="•"/>
            </a:pPr>
            <a:r>
              <a:rPr lang="en-US" sz="3600" i="1" dirty="0">
                <a:solidFill>
                  <a:schemeClr val="accent2">
                    <a:lumMod val="50000"/>
                  </a:schemeClr>
                </a:solidFill>
                <a:latin typeface="+mj-lt"/>
              </a:rPr>
              <a:t>a “social ecology” and</a:t>
            </a:r>
          </a:p>
          <a:p>
            <a:pPr marL="1200150" lvl="1" indent="-742950">
              <a:spcAft>
                <a:spcPts val="600"/>
              </a:spcAft>
              <a:buFont typeface="Arial" panose="020B0604020202020204" pitchFamily="34" charset="0"/>
              <a:buChar char="•"/>
            </a:pPr>
            <a:r>
              <a:rPr lang="en-US" sz="3600" i="1" dirty="0">
                <a:solidFill>
                  <a:schemeClr val="accent2">
                    <a:lumMod val="50000"/>
                  </a:schemeClr>
                </a:solidFill>
                <a:latin typeface="+mj-lt"/>
              </a:rPr>
              <a:t>a “cultural ecology</a:t>
            </a:r>
            <a:r>
              <a:rPr lang="en-US" sz="3600" i="1" dirty="0" smtClean="0">
                <a:solidFill>
                  <a:schemeClr val="accent2">
                    <a:lumMod val="50000"/>
                  </a:schemeClr>
                </a:solidFill>
                <a:latin typeface="+mj-lt"/>
              </a:rPr>
              <a:t>.”</a:t>
            </a:r>
            <a:endParaRPr lang="en-US" sz="3600" i="1" dirty="0">
              <a:solidFill>
                <a:schemeClr val="accent2">
                  <a:lumMod val="50000"/>
                </a:schemeClr>
              </a:solidFill>
              <a:latin typeface="+mj-lt"/>
            </a:endParaRPr>
          </a:p>
        </p:txBody>
      </p:sp>
    </p:spTree>
    <p:extLst>
      <p:ext uri="{BB962C8B-B14F-4D97-AF65-F5344CB8AC3E}">
        <p14:creationId xmlns:p14="http://schemas.microsoft.com/office/powerpoint/2010/main" val="391758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964255" y="1715129"/>
            <a:ext cx="7306654" cy="30508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3">
                    <a:lumMod val="50000"/>
                  </a:schemeClr>
                </a:solidFill>
                <a:latin typeface="+mj-lt"/>
                <a:ea typeface="+mj-ea"/>
                <a:cs typeface="+mj-cs"/>
              </a:defRPr>
            </a:lvl1pPr>
          </a:lstStyle>
          <a:p>
            <a:pPr>
              <a:lnSpc>
                <a:spcPct val="100000"/>
              </a:lnSpc>
              <a:spcAft>
                <a:spcPts val="600"/>
              </a:spcAft>
            </a:pPr>
            <a:r>
              <a:rPr lang="en-US" sz="3600" i="1" dirty="0" smtClean="0"/>
              <a:t>…</a:t>
            </a:r>
            <a:r>
              <a:rPr lang="en-US" sz="3200" i="1" dirty="0">
                <a:solidFill>
                  <a:schemeClr val="accent2">
                    <a:lumMod val="50000"/>
                  </a:schemeClr>
                </a:solidFill>
              </a:rPr>
              <a:t>it is essential to show special care </a:t>
            </a:r>
            <a:r>
              <a:rPr lang="en-US" sz="3200" i="1" dirty="0" smtClean="0">
                <a:solidFill>
                  <a:schemeClr val="accent2">
                    <a:lumMod val="50000"/>
                  </a:schemeClr>
                </a:solidFill>
              </a:rPr>
              <a:t>for indigenous communities and their </a:t>
            </a:r>
            <a:r>
              <a:rPr lang="en-US" sz="3200" i="1" dirty="0">
                <a:solidFill>
                  <a:schemeClr val="accent2">
                    <a:lumMod val="50000"/>
                  </a:schemeClr>
                </a:solidFill>
              </a:rPr>
              <a:t>cultural traditions. They… should be the principal dialogue partners, especially when large projects affecting their land are </a:t>
            </a:r>
            <a:r>
              <a:rPr lang="en-US" sz="3200" i="1" dirty="0" smtClean="0">
                <a:solidFill>
                  <a:schemeClr val="accent2">
                    <a:lumMod val="50000"/>
                  </a:schemeClr>
                </a:solidFill>
              </a:rPr>
              <a:t>proposed.</a:t>
            </a:r>
            <a:endParaRPr lang="en-US" sz="3200" i="1" dirty="0">
              <a:solidFill>
                <a:schemeClr val="accent2">
                  <a:lumMod val="50000"/>
                </a:schemeClr>
              </a:solidFill>
            </a:endParaRPr>
          </a:p>
          <a:p>
            <a:pPr>
              <a:lnSpc>
                <a:spcPct val="100000"/>
              </a:lnSpc>
              <a:spcAft>
                <a:spcPts val="600"/>
              </a:spcAft>
            </a:pPr>
            <a:r>
              <a:rPr lang="en-US" sz="3200" i="1" dirty="0">
                <a:solidFill>
                  <a:schemeClr val="accent2">
                    <a:lumMod val="50000"/>
                  </a:schemeClr>
                </a:solidFill>
              </a:rPr>
              <a:t> </a:t>
            </a:r>
            <a:r>
              <a:rPr lang="en-US" sz="3200" i="1" dirty="0" smtClean="0">
                <a:solidFill>
                  <a:schemeClr val="accent2">
                    <a:lumMod val="50000"/>
                  </a:schemeClr>
                </a:solidFill>
              </a:rPr>
              <a:t>   When </a:t>
            </a:r>
            <a:r>
              <a:rPr lang="en-US" sz="3200" i="1" dirty="0">
                <a:solidFill>
                  <a:schemeClr val="accent2">
                    <a:lumMod val="50000"/>
                  </a:schemeClr>
                </a:solidFill>
              </a:rPr>
              <a:t>they remain on their land, they themselves care for it best</a:t>
            </a:r>
            <a:r>
              <a:rPr lang="en-US" sz="3600" i="1" dirty="0" smtClean="0">
                <a:solidFill>
                  <a:schemeClr val="accent2">
                    <a:lumMod val="50000"/>
                  </a:schemeClr>
                </a:solidFill>
              </a:rPr>
              <a:t>.  </a:t>
            </a:r>
            <a:endParaRPr lang="en-US" sz="3600" i="1" dirty="0">
              <a:solidFill>
                <a:schemeClr val="accent2">
                  <a:lumMod val="50000"/>
                </a:schemeClr>
              </a:solidFill>
            </a:endParaRPr>
          </a:p>
        </p:txBody>
      </p:sp>
      <p:sp>
        <p:nvSpPr>
          <p:cNvPr id="3" name="Title 1"/>
          <p:cNvSpPr txBox="1">
            <a:spLocks/>
          </p:cNvSpPr>
          <p:nvPr/>
        </p:nvSpPr>
        <p:spPr>
          <a:xfrm>
            <a:off x="585693" y="5424503"/>
            <a:ext cx="7306654" cy="68508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accent3">
                    <a:lumMod val="50000"/>
                  </a:schemeClr>
                </a:solidFill>
                <a:latin typeface="+mj-lt"/>
                <a:ea typeface="+mj-ea"/>
                <a:cs typeface="+mj-cs"/>
              </a:defRPr>
            </a:lvl1pPr>
          </a:lstStyle>
          <a:p>
            <a:pPr algn="r"/>
            <a:r>
              <a:rPr lang="en-US" sz="2800" dirty="0">
                <a:solidFill>
                  <a:schemeClr val="accent2">
                    <a:lumMod val="75000"/>
                  </a:schemeClr>
                </a:solidFill>
                <a:latin typeface="+mn-lt"/>
              </a:rPr>
              <a:t>(LS, </a:t>
            </a:r>
            <a:r>
              <a:rPr lang="en-US" sz="2800" dirty="0" smtClean="0">
                <a:solidFill>
                  <a:schemeClr val="accent2">
                    <a:lumMod val="75000"/>
                  </a:schemeClr>
                </a:solidFill>
                <a:latin typeface="+mn-lt"/>
              </a:rPr>
              <a:t>para. 146)</a:t>
            </a:r>
            <a:endParaRPr lang="en-US" sz="2800" dirty="0">
              <a:solidFill>
                <a:schemeClr val="accent2">
                  <a:lumMod val="75000"/>
                </a:schemeClr>
              </a:solidFill>
            </a:endParaRPr>
          </a:p>
        </p:txBody>
      </p:sp>
    </p:spTree>
    <p:extLst>
      <p:ext uri="{BB962C8B-B14F-4D97-AF65-F5344CB8AC3E}">
        <p14:creationId xmlns:p14="http://schemas.microsoft.com/office/powerpoint/2010/main" val="19060807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Pope Francis also calls for an “ecology of daily life.”</a:t>
            </a:r>
          </a:p>
        </p:txBody>
      </p:sp>
      <p:sp>
        <p:nvSpPr>
          <p:cNvPr id="3" name="Content Placeholder 2"/>
          <p:cNvSpPr>
            <a:spLocks noGrp="1"/>
          </p:cNvSpPr>
          <p:nvPr>
            <p:ph idx="1"/>
          </p:nvPr>
        </p:nvSpPr>
        <p:spPr/>
        <p:txBody>
          <a:bodyPr/>
          <a:lstStyle/>
          <a:p>
            <a:pPr marL="0" indent="0" algn="ctr">
              <a:lnSpc>
                <a:spcPct val="100000"/>
              </a:lnSpc>
              <a:spcAft>
                <a:spcPts val="600"/>
              </a:spcAft>
              <a:buNone/>
            </a:pPr>
            <a:r>
              <a:rPr lang="en-US" sz="3200" dirty="0"/>
              <a:t>How does the environment </a:t>
            </a:r>
            <a:r>
              <a:rPr lang="en-US" sz="3200" dirty="0" smtClean="0"/>
              <a:t>of </a:t>
            </a:r>
          </a:p>
          <a:p>
            <a:pPr marL="0" indent="0" algn="ctr">
              <a:lnSpc>
                <a:spcPct val="100000"/>
              </a:lnSpc>
              <a:spcAft>
                <a:spcPts val="600"/>
              </a:spcAft>
              <a:buNone/>
            </a:pPr>
            <a:r>
              <a:rPr lang="en-US" sz="3200" dirty="0" smtClean="0"/>
              <a:t>our </a:t>
            </a:r>
            <a:r>
              <a:rPr lang="en-US" sz="3200" dirty="0"/>
              <a:t>homes, workplace </a:t>
            </a:r>
            <a:r>
              <a:rPr lang="en-US" sz="3200" dirty="0" smtClean="0"/>
              <a:t>and </a:t>
            </a:r>
          </a:p>
          <a:p>
            <a:pPr marL="0" indent="0" algn="ctr">
              <a:lnSpc>
                <a:spcPct val="100000"/>
              </a:lnSpc>
              <a:spcAft>
                <a:spcPts val="600"/>
              </a:spcAft>
              <a:buNone/>
            </a:pPr>
            <a:r>
              <a:rPr lang="en-US" sz="3200" dirty="0" smtClean="0"/>
              <a:t>neighborhoods </a:t>
            </a:r>
            <a:r>
              <a:rPr lang="en-US" sz="3200" dirty="0"/>
              <a:t>affect </a:t>
            </a:r>
            <a:r>
              <a:rPr lang="en-US" sz="3200" dirty="0" smtClean="0"/>
              <a:t>our </a:t>
            </a:r>
          </a:p>
          <a:p>
            <a:pPr marL="0" indent="0" algn="ctr">
              <a:lnSpc>
                <a:spcPct val="100000"/>
              </a:lnSpc>
              <a:spcAft>
                <a:spcPts val="600"/>
              </a:spcAft>
              <a:buNone/>
            </a:pPr>
            <a:r>
              <a:rPr lang="en-US" sz="3200" dirty="0" smtClean="0"/>
              <a:t>quality </a:t>
            </a:r>
            <a:r>
              <a:rPr lang="en-US" sz="3200" dirty="0"/>
              <a:t>of life?</a:t>
            </a:r>
          </a:p>
          <a:p>
            <a:pPr marL="0" indent="0">
              <a:buNone/>
            </a:pPr>
            <a:endParaRPr lang="en-US" dirty="0"/>
          </a:p>
        </p:txBody>
      </p:sp>
    </p:spTree>
    <p:extLst>
      <p:ext uri="{BB962C8B-B14F-4D97-AF65-F5344CB8AC3E}">
        <p14:creationId xmlns:p14="http://schemas.microsoft.com/office/powerpoint/2010/main" val="1273136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39260"/>
            <a:ext cx="7886700" cy="3275540"/>
          </a:xfrm>
        </p:spPr>
        <p:txBody>
          <a:bodyPr>
            <a:normAutofit fontScale="90000"/>
          </a:bodyPr>
          <a:lstStyle/>
          <a:p>
            <a:pPr algn="ctr"/>
            <a:r>
              <a:rPr lang="en-US" dirty="0"/>
              <a:t>Poverty, overcrowding, </a:t>
            </a:r>
            <a:br>
              <a:rPr lang="en-US" dirty="0"/>
            </a:br>
            <a:r>
              <a:rPr lang="en-US" dirty="0"/>
              <a:t>lack of open spaces, transportation systems and </a:t>
            </a:r>
            <a:br>
              <a:rPr lang="en-US" dirty="0"/>
            </a:br>
            <a:r>
              <a:rPr lang="en-US" dirty="0"/>
              <a:t>poor housing affect the quality of life of those who are poor.</a:t>
            </a:r>
          </a:p>
        </p:txBody>
      </p:sp>
      <p:sp>
        <p:nvSpPr>
          <p:cNvPr id="3" name="Content Placeholder 2"/>
          <p:cNvSpPr>
            <a:spLocks noGrp="1"/>
          </p:cNvSpPr>
          <p:nvPr>
            <p:ph idx="1"/>
          </p:nvPr>
        </p:nvSpPr>
        <p:spPr>
          <a:xfrm>
            <a:off x="628650" y="4348366"/>
            <a:ext cx="7886700" cy="1014940"/>
          </a:xfrm>
        </p:spPr>
        <p:txBody>
          <a:bodyPr>
            <a:normAutofit fontScale="92500" lnSpcReduction="20000"/>
          </a:bodyPr>
          <a:lstStyle/>
          <a:p>
            <a:pPr marL="0" indent="0" algn="ctr">
              <a:lnSpc>
                <a:spcPct val="100000"/>
              </a:lnSpc>
              <a:spcAft>
                <a:spcPts val="600"/>
              </a:spcAft>
              <a:buNone/>
            </a:pPr>
            <a:r>
              <a:rPr lang="en-US" sz="3500" i="1" dirty="0"/>
              <a:t>Why are these </a:t>
            </a:r>
            <a:r>
              <a:rPr lang="en-US" sz="3500" i="1" dirty="0" smtClean="0"/>
              <a:t>“</a:t>
            </a:r>
            <a:r>
              <a:rPr lang="en-US" sz="3500" dirty="0" smtClean="0"/>
              <a:t>environmental </a:t>
            </a:r>
            <a:r>
              <a:rPr lang="en-US" sz="3500" dirty="0"/>
              <a:t>issues</a:t>
            </a:r>
            <a:r>
              <a:rPr lang="en-US" sz="3500" i="1" dirty="0"/>
              <a:t>,” according to Pope Francis?</a:t>
            </a:r>
          </a:p>
          <a:p>
            <a:pPr marL="0" indent="0">
              <a:buNone/>
            </a:pPr>
            <a:endParaRPr lang="en-US" dirty="0"/>
          </a:p>
        </p:txBody>
      </p:sp>
    </p:spTree>
    <p:extLst>
      <p:ext uri="{BB962C8B-B14F-4D97-AF65-F5344CB8AC3E}">
        <p14:creationId xmlns:p14="http://schemas.microsoft.com/office/powerpoint/2010/main" val="1104819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common good:</a:t>
            </a:r>
          </a:p>
        </p:txBody>
      </p:sp>
      <p:sp>
        <p:nvSpPr>
          <p:cNvPr id="3" name="Content Placeholder 2"/>
          <p:cNvSpPr>
            <a:spLocks noGrp="1"/>
          </p:cNvSpPr>
          <p:nvPr>
            <p:ph idx="1"/>
          </p:nvPr>
        </p:nvSpPr>
        <p:spPr/>
        <p:txBody>
          <a:bodyPr/>
          <a:lstStyle/>
          <a:p>
            <a:pPr>
              <a:lnSpc>
                <a:spcPct val="100000"/>
              </a:lnSpc>
              <a:spcAft>
                <a:spcPts val="600"/>
              </a:spcAft>
            </a:pPr>
            <a:r>
              <a:rPr lang="en-US" dirty="0"/>
              <a:t>allows individuals and groups to achieve their own fulfillment</a:t>
            </a:r>
          </a:p>
          <a:p>
            <a:pPr>
              <a:lnSpc>
                <a:spcPct val="100000"/>
              </a:lnSpc>
              <a:spcAft>
                <a:spcPts val="600"/>
              </a:spcAft>
            </a:pPr>
            <a:r>
              <a:rPr lang="en-US" dirty="0"/>
              <a:t>concerns the overall welfare of society</a:t>
            </a:r>
          </a:p>
          <a:p>
            <a:pPr>
              <a:lnSpc>
                <a:spcPct val="100000"/>
              </a:lnSpc>
              <a:spcAft>
                <a:spcPts val="600"/>
              </a:spcAft>
            </a:pPr>
            <a:r>
              <a:rPr lang="en-US" dirty="0"/>
              <a:t>calls for social peace and distributive justice. </a:t>
            </a:r>
            <a:endParaRPr lang="en-US" dirty="0" smtClean="0"/>
          </a:p>
          <a:p>
            <a:pPr marL="0" indent="0" algn="r">
              <a:lnSpc>
                <a:spcPct val="100000"/>
              </a:lnSpc>
              <a:spcAft>
                <a:spcPts val="600"/>
              </a:spcAft>
              <a:buNone/>
            </a:pPr>
            <a:r>
              <a:rPr lang="en-US" dirty="0">
                <a:solidFill>
                  <a:schemeClr val="accent6">
                    <a:lumMod val="75000"/>
                  </a:schemeClr>
                </a:solidFill>
              </a:rPr>
              <a:t>(LS, para. </a:t>
            </a:r>
            <a:r>
              <a:rPr lang="en-US" dirty="0" smtClean="0">
                <a:solidFill>
                  <a:schemeClr val="accent6">
                    <a:lumMod val="75000"/>
                  </a:schemeClr>
                </a:solidFill>
              </a:rPr>
              <a:t>156 and 157)</a:t>
            </a:r>
            <a:endParaRPr lang="en-US" dirty="0">
              <a:solidFill>
                <a:schemeClr val="accent6">
                  <a:lumMod val="75000"/>
                </a:schemeClr>
              </a:solidFill>
            </a:endParaRPr>
          </a:p>
          <a:p>
            <a:pPr>
              <a:lnSpc>
                <a:spcPct val="100000"/>
              </a:lnSpc>
              <a:spcAft>
                <a:spcPts val="600"/>
              </a:spcAft>
            </a:pPr>
            <a:endParaRPr lang="en-US" dirty="0"/>
          </a:p>
          <a:p>
            <a:pPr marL="0" indent="0">
              <a:buNone/>
            </a:pPr>
            <a:endParaRPr lang="en-US" dirty="0"/>
          </a:p>
        </p:txBody>
      </p:sp>
    </p:spTree>
    <p:extLst>
      <p:ext uri="{BB962C8B-B14F-4D97-AF65-F5344CB8AC3E}">
        <p14:creationId xmlns:p14="http://schemas.microsoft.com/office/powerpoint/2010/main" val="211001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964255" y="1451358"/>
            <a:ext cx="7306654" cy="30508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3">
                    <a:lumMod val="50000"/>
                  </a:schemeClr>
                </a:solidFill>
                <a:latin typeface="+mj-lt"/>
                <a:ea typeface="+mj-ea"/>
                <a:cs typeface="+mj-cs"/>
              </a:defRPr>
            </a:lvl1pPr>
          </a:lstStyle>
          <a:p>
            <a:pPr>
              <a:lnSpc>
                <a:spcPct val="100000"/>
              </a:lnSpc>
              <a:spcAft>
                <a:spcPts val="600"/>
              </a:spcAft>
            </a:pPr>
            <a:r>
              <a:rPr lang="en-US" sz="3600" i="1" dirty="0">
                <a:solidFill>
                  <a:schemeClr val="accent2">
                    <a:lumMod val="50000"/>
                  </a:schemeClr>
                </a:solidFill>
              </a:rPr>
              <a:t>The common good </a:t>
            </a:r>
            <a:r>
              <a:rPr lang="en-US" sz="3600" i="1" dirty="0" smtClean="0">
                <a:solidFill>
                  <a:schemeClr val="accent2">
                    <a:lumMod val="50000"/>
                  </a:schemeClr>
                </a:solidFill>
              </a:rPr>
              <a:t>becomes   </a:t>
            </a:r>
            <a:r>
              <a:rPr lang="en-US" sz="3600" i="1" dirty="0">
                <a:solidFill>
                  <a:schemeClr val="accent2">
                    <a:lumMod val="50000"/>
                  </a:schemeClr>
                </a:solidFill>
              </a:rPr>
              <a:t>…a summons to </a:t>
            </a:r>
            <a:r>
              <a:rPr lang="en-US" sz="3600" i="1" dirty="0" smtClean="0">
                <a:solidFill>
                  <a:schemeClr val="accent2">
                    <a:lumMod val="50000"/>
                  </a:schemeClr>
                </a:solidFill>
              </a:rPr>
              <a:t>solidarity and  a preferential </a:t>
            </a:r>
            <a:r>
              <a:rPr lang="en-US" sz="3600" i="1" dirty="0">
                <a:solidFill>
                  <a:schemeClr val="accent2">
                    <a:lumMod val="50000"/>
                  </a:schemeClr>
                </a:solidFill>
              </a:rPr>
              <a:t>option </a:t>
            </a:r>
            <a:r>
              <a:rPr lang="en-US" sz="3600" i="1" dirty="0" smtClean="0">
                <a:solidFill>
                  <a:schemeClr val="accent2">
                    <a:lumMod val="50000"/>
                  </a:schemeClr>
                </a:solidFill>
              </a:rPr>
              <a:t>for </a:t>
            </a:r>
            <a:r>
              <a:rPr lang="en-US" sz="3600" i="1" dirty="0">
                <a:solidFill>
                  <a:schemeClr val="accent2">
                    <a:lumMod val="50000"/>
                  </a:schemeClr>
                </a:solidFill>
              </a:rPr>
              <a:t>the poorest of our </a:t>
            </a:r>
            <a:r>
              <a:rPr lang="en-US" sz="3600" i="1" dirty="0" smtClean="0">
                <a:solidFill>
                  <a:schemeClr val="accent2">
                    <a:lumMod val="50000"/>
                  </a:schemeClr>
                </a:solidFill>
              </a:rPr>
              <a:t>sisters </a:t>
            </a:r>
            <a:r>
              <a:rPr lang="en-US" sz="3600" i="1" dirty="0">
                <a:solidFill>
                  <a:schemeClr val="accent2">
                    <a:lumMod val="50000"/>
                  </a:schemeClr>
                </a:solidFill>
              </a:rPr>
              <a:t>and </a:t>
            </a:r>
            <a:r>
              <a:rPr lang="en-US" sz="3600" i="1" dirty="0" smtClean="0">
                <a:solidFill>
                  <a:schemeClr val="accent2">
                    <a:lumMod val="50000"/>
                  </a:schemeClr>
                </a:solidFill>
              </a:rPr>
              <a:t>brothers.</a:t>
            </a:r>
            <a:endParaRPr lang="en-US" sz="3600" dirty="0">
              <a:solidFill>
                <a:schemeClr val="accent2">
                  <a:lumMod val="50000"/>
                </a:schemeClr>
              </a:solidFill>
            </a:endParaRPr>
          </a:p>
        </p:txBody>
      </p:sp>
      <p:sp>
        <p:nvSpPr>
          <p:cNvPr id="3" name="Title 1"/>
          <p:cNvSpPr txBox="1">
            <a:spLocks/>
          </p:cNvSpPr>
          <p:nvPr/>
        </p:nvSpPr>
        <p:spPr>
          <a:xfrm>
            <a:off x="981343" y="4387005"/>
            <a:ext cx="7306654" cy="68508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accent3">
                    <a:lumMod val="50000"/>
                  </a:schemeClr>
                </a:solidFill>
                <a:latin typeface="+mj-lt"/>
                <a:ea typeface="+mj-ea"/>
                <a:cs typeface="+mj-cs"/>
              </a:defRPr>
            </a:lvl1pPr>
          </a:lstStyle>
          <a:p>
            <a:pPr algn="r"/>
            <a:r>
              <a:rPr lang="en-US" sz="2800" dirty="0">
                <a:solidFill>
                  <a:schemeClr val="accent2">
                    <a:lumMod val="75000"/>
                  </a:schemeClr>
                </a:solidFill>
                <a:latin typeface="+mn-lt"/>
              </a:rPr>
              <a:t>(LS, </a:t>
            </a:r>
            <a:r>
              <a:rPr lang="en-US" sz="2800" dirty="0" smtClean="0">
                <a:solidFill>
                  <a:schemeClr val="accent2">
                    <a:lumMod val="75000"/>
                  </a:schemeClr>
                </a:solidFill>
                <a:latin typeface="+mn-lt"/>
              </a:rPr>
              <a:t>para. 158)</a:t>
            </a:r>
            <a:endParaRPr lang="en-US" sz="2800" dirty="0">
              <a:solidFill>
                <a:schemeClr val="accent2">
                  <a:lumMod val="75000"/>
                </a:schemeClr>
              </a:solidFill>
            </a:endParaRPr>
          </a:p>
        </p:txBody>
      </p:sp>
    </p:spTree>
    <p:extLst>
      <p:ext uri="{BB962C8B-B14F-4D97-AF65-F5344CB8AC3E}">
        <p14:creationId xmlns:p14="http://schemas.microsoft.com/office/powerpoint/2010/main" val="9283493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964255" y="1451358"/>
            <a:ext cx="7306654" cy="30508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3">
                    <a:lumMod val="50000"/>
                  </a:schemeClr>
                </a:solidFill>
                <a:latin typeface="+mj-lt"/>
                <a:ea typeface="+mj-ea"/>
                <a:cs typeface="+mj-cs"/>
              </a:defRPr>
            </a:lvl1pPr>
          </a:lstStyle>
          <a:p>
            <a:pPr algn="ctr">
              <a:lnSpc>
                <a:spcPct val="100000"/>
              </a:lnSpc>
              <a:spcAft>
                <a:spcPts val="600"/>
              </a:spcAft>
            </a:pPr>
            <a:r>
              <a:rPr lang="en-US" sz="3600" i="1" dirty="0">
                <a:solidFill>
                  <a:schemeClr val="accent2">
                    <a:lumMod val="50000"/>
                  </a:schemeClr>
                </a:solidFill>
              </a:rPr>
              <a:t>What kind of world </a:t>
            </a:r>
            <a:r>
              <a:rPr lang="en-US" sz="3600" i="1" dirty="0" smtClean="0">
                <a:solidFill>
                  <a:schemeClr val="accent2">
                    <a:lumMod val="50000"/>
                  </a:schemeClr>
                </a:solidFill>
              </a:rPr>
              <a:t>do </a:t>
            </a:r>
            <a:r>
              <a:rPr lang="en-US" sz="3600" i="1" dirty="0">
                <a:solidFill>
                  <a:schemeClr val="accent2">
                    <a:lumMod val="50000"/>
                  </a:schemeClr>
                </a:solidFill>
              </a:rPr>
              <a:t>we want to leave </a:t>
            </a:r>
            <a:r>
              <a:rPr lang="en-US" sz="3600" i="1" dirty="0" smtClean="0">
                <a:solidFill>
                  <a:schemeClr val="accent2">
                    <a:lumMod val="50000"/>
                  </a:schemeClr>
                </a:solidFill>
              </a:rPr>
              <a:t>to </a:t>
            </a:r>
            <a:r>
              <a:rPr lang="en-US" sz="3600" i="1" dirty="0">
                <a:solidFill>
                  <a:schemeClr val="accent2">
                    <a:lumMod val="50000"/>
                  </a:schemeClr>
                </a:solidFill>
              </a:rPr>
              <a:t>those who come after us</a:t>
            </a:r>
            <a:r>
              <a:rPr lang="en-US" sz="3600" i="1" dirty="0" smtClean="0">
                <a:solidFill>
                  <a:schemeClr val="accent2">
                    <a:lumMod val="50000"/>
                  </a:schemeClr>
                </a:solidFill>
              </a:rPr>
              <a:t>?</a:t>
            </a:r>
            <a:endParaRPr lang="en-US" sz="3600" i="1" dirty="0">
              <a:solidFill>
                <a:schemeClr val="accent2">
                  <a:lumMod val="50000"/>
                </a:schemeClr>
              </a:solidFill>
            </a:endParaRPr>
          </a:p>
          <a:p>
            <a:pPr algn="ctr">
              <a:lnSpc>
                <a:spcPct val="100000"/>
              </a:lnSpc>
              <a:spcAft>
                <a:spcPts val="600"/>
              </a:spcAft>
            </a:pPr>
            <a:r>
              <a:rPr lang="en-US" sz="1600" i="1" dirty="0">
                <a:solidFill>
                  <a:schemeClr val="accent2">
                    <a:lumMod val="50000"/>
                  </a:schemeClr>
                </a:solidFill>
              </a:rPr>
              <a:t>		</a:t>
            </a:r>
          </a:p>
          <a:p>
            <a:pPr algn="ctr">
              <a:lnSpc>
                <a:spcPct val="100000"/>
              </a:lnSpc>
              <a:spcAft>
                <a:spcPts val="600"/>
              </a:spcAft>
            </a:pPr>
            <a:r>
              <a:rPr lang="en-US" sz="3600" i="1" dirty="0" smtClean="0">
                <a:solidFill>
                  <a:schemeClr val="accent2">
                    <a:lumMod val="50000"/>
                  </a:schemeClr>
                </a:solidFill>
              </a:rPr>
              <a:t>What </a:t>
            </a:r>
            <a:r>
              <a:rPr lang="en-US" sz="3600" i="1" dirty="0">
                <a:solidFill>
                  <a:schemeClr val="accent2">
                    <a:lumMod val="50000"/>
                  </a:schemeClr>
                </a:solidFill>
              </a:rPr>
              <a:t>is the purpose of our life </a:t>
            </a:r>
          </a:p>
          <a:p>
            <a:pPr algn="ctr">
              <a:lnSpc>
                <a:spcPct val="100000"/>
              </a:lnSpc>
              <a:spcAft>
                <a:spcPts val="600"/>
              </a:spcAft>
            </a:pPr>
            <a:r>
              <a:rPr lang="en-US" sz="3600" i="1" dirty="0">
                <a:solidFill>
                  <a:schemeClr val="accent2">
                    <a:lumMod val="50000"/>
                  </a:schemeClr>
                </a:solidFill>
              </a:rPr>
              <a:t>in this world? </a:t>
            </a:r>
          </a:p>
          <a:p>
            <a:pPr algn="ctr">
              <a:lnSpc>
                <a:spcPct val="100000"/>
              </a:lnSpc>
              <a:spcAft>
                <a:spcPts val="600"/>
              </a:spcAft>
            </a:pPr>
            <a:r>
              <a:rPr lang="en-US" sz="3600" i="1" dirty="0">
                <a:solidFill>
                  <a:schemeClr val="accent2">
                    <a:lumMod val="50000"/>
                  </a:schemeClr>
                </a:solidFill>
              </a:rPr>
              <a:t>Why are we here?”</a:t>
            </a:r>
          </a:p>
        </p:txBody>
      </p:sp>
      <p:sp>
        <p:nvSpPr>
          <p:cNvPr id="3" name="Title 1"/>
          <p:cNvSpPr txBox="1">
            <a:spLocks/>
          </p:cNvSpPr>
          <p:nvPr/>
        </p:nvSpPr>
        <p:spPr>
          <a:xfrm>
            <a:off x="946175" y="5072808"/>
            <a:ext cx="7306654" cy="68508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accent3">
                    <a:lumMod val="50000"/>
                  </a:schemeClr>
                </a:solidFill>
                <a:latin typeface="+mj-lt"/>
                <a:ea typeface="+mj-ea"/>
                <a:cs typeface="+mj-cs"/>
              </a:defRPr>
            </a:lvl1pPr>
          </a:lstStyle>
          <a:p>
            <a:pPr algn="r"/>
            <a:r>
              <a:rPr lang="en-US" sz="2800" dirty="0">
                <a:solidFill>
                  <a:schemeClr val="accent2">
                    <a:lumMod val="75000"/>
                  </a:schemeClr>
                </a:solidFill>
                <a:latin typeface="+mn-lt"/>
              </a:rPr>
              <a:t>(LS, </a:t>
            </a:r>
            <a:r>
              <a:rPr lang="en-US" sz="2800" dirty="0" smtClean="0">
                <a:solidFill>
                  <a:schemeClr val="accent2">
                    <a:lumMod val="75000"/>
                  </a:schemeClr>
                </a:solidFill>
                <a:latin typeface="+mn-lt"/>
              </a:rPr>
              <a:t>para. 160)</a:t>
            </a:r>
            <a:endParaRPr lang="en-US" sz="2800" dirty="0">
              <a:solidFill>
                <a:schemeClr val="accent2">
                  <a:lumMod val="75000"/>
                </a:schemeClr>
              </a:solidFill>
            </a:endParaRPr>
          </a:p>
        </p:txBody>
      </p:sp>
    </p:spTree>
    <p:extLst>
      <p:ext uri="{BB962C8B-B14F-4D97-AF65-F5344CB8AC3E}">
        <p14:creationId xmlns:p14="http://schemas.microsoft.com/office/powerpoint/2010/main" val="3460030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964255" y="1451358"/>
            <a:ext cx="7306654" cy="30508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3">
                    <a:lumMod val="50000"/>
                  </a:schemeClr>
                </a:solidFill>
                <a:latin typeface="+mj-lt"/>
                <a:ea typeface="+mj-ea"/>
                <a:cs typeface="+mj-cs"/>
              </a:defRPr>
            </a:lvl1pPr>
          </a:lstStyle>
          <a:p>
            <a:pPr>
              <a:lnSpc>
                <a:spcPct val="100000"/>
              </a:lnSpc>
              <a:spcAft>
                <a:spcPts val="600"/>
              </a:spcAft>
            </a:pPr>
            <a:r>
              <a:rPr lang="en-US" sz="3600" i="1" dirty="0">
                <a:solidFill>
                  <a:schemeClr val="accent2">
                    <a:lumMod val="50000"/>
                  </a:schemeClr>
                </a:solidFill>
              </a:rPr>
              <a:t>Leaving an inhabitable </a:t>
            </a:r>
          </a:p>
          <a:p>
            <a:pPr>
              <a:lnSpc>
                <a:spcPct val="100000"/>
              </a:lnSpc>
              <a:spcAft>
                <a:spcPts val="600"/>
              </a:spcAft>
            </a:pPr>
            <a:r>
              <a:rPr lang="en-US" sz="3600" i="1" dirty="0">
                <a:solidFill>
                  <a:schemeClr val="accent2">
                    <a:lumMod val="50000"/>
                  </a:schemeClr>
                </a:solidFill>
              </a:rPr>
              <a:t>planet to future generations is…up to us. This issue…has to do with the ultimate meaning of our earthly </a:t>
            </a:r>
            <a:r>
              <a:rPr lang="en-US" sz="3600" i="1" dirty="0" smtClean="0">
                <a:solidFill>
                  <a:schemeClr val="accent2">
                    <a:lumMod val="50000"/>
                  </a:schemeClr>
                </a:solidFill>
              </a:rPr>
              <a:t>sojourn.</a:t>
            </a:r>
            <a:endParaRPr lang="en-US" sz="3600" dirty="0">
              <a:solidFill>
                <a:schemeClr val="accent2">
                  <a:lumMod val="50000"/>
                </a:schemeClr>
              </a:solidFill>
            </a:endParaRPr>
          </a:p>
        </p:txBody>
      </p:sp>
      <p:sp>
        <p:nvSpPr>
          <p:cNvPr id="3" name="Title 1"/>
          <p:cNvSpPr txBox="1">
            <a:spLocks/>
          </p:cNvSpPr>
          <p:nvPr/>
        </p:nvSpPr>
        <p:spPr>
          <a:xfrm>
            <a:off x="981343" y="4387005"/>
            <a:ext cx="7306654" cy="68508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accent3">
                    <a:lumMod val="50000"/>
                  </a:schemeClr>
                </a:solidFill>
                <a:latin typeface="+mj-lt"/>
                <a:ea typeface="+mj-ea"/>
                <a:cs typeface="+mj-cs"/>
              </a:defRPr>
            </a:lvl1pPr>
          </a:lstStyle>
          <a:p>
            <a:pPr algn="r"/>
            <a:r>
              <a:rPr lang="en-US" sz="2800" dirty="0">
                <a:solidFill>
                  <a:schemeClr val="accent2">
                    <a:lumMod val="75000"/>
                  </a:schemeClr>
                </a:solidFill>
                <a:latin typeface="+mn-lt"/>
              </a:rPr>
              <a:t>(LS, </a:t>
            </a:r>
            <a:r>
              <a:rPr lang="en-US" sz="2800" dirty="0" smtClean="0">
                <a:solidFill>
                  <a:schemeClr val="accent2">
                    <a:lumMod val="75000"/>
                  </a:schemeClr>
                </a:solidFill>
                <a:latin typeface="+mn-lt"/>
              </a:rPr>
              <a:t>para. 161)</a:t>
            </a:r>
            <a:endParaRPr lang="en-US" sz="2800" dirty="0">
              <a:solidFill>
                <a:schemeClr val="accent2">
                  <a:lumMod val="75000"/>
                </a:schemeClr>
              </a:solidFill>
            </a:endParaRPr>
          </a:p>
        </p:txBody>
      </p:sp>
    </p:spTree>
    <p:extLst>
      <p:ext uri="{BB962C8B-B14F-4D97-AF65-F5344CB8AC3E}">
        <p14:creationId xmlns:p14="http://schemas.microsoft.com/office/powerpoint/2010/main" val="24293215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Happening to Our Common Home?</a:t>
            </a:r>
          </a:p>
        </p:txBody>
      </p:sp>
      <p:sp>
        <p:nvSpPr>
          <p:cNvPr id="3" name="Content Placeholder 2"/>
          <p:cNvSpPr>
            <a:spLocks noGrp="1"/>
          </p:cNvSpPr>
          <p:nvPr>
            <p:ph idx="1"/>
          </p:nvPr>
        </p:nvSpPr>
        <p:spPr/>
        <p:txBody>
          <a:bodyPr/>
          <a:lstStyle/>
          <a:p>
            <a:pPr>
              <a:spcAft>
                <a:spcPts val="600"/>
              </a:spcAft>
            </a:pPr>
            <a:r>
              <a:rPr lang="en-US" dirty="0" smtClean="0"/>
              <a:t>Decline </a:t>
            </a:r>
            <a:r>
              <a:rPr lang="en-US" dirty="0"/>
              <a:t>in the quality of human life and societal </a:t>
            </a:r>
            <a:r>
              <a:rPr lang="en-US" dirty="0" smtClean="0"/>
              <a:t>breakdown</a:t>
            </a:r>
          </a:p>
          <a:p>
            <a:pPr lvl="0">
              <a:spcAft>
                <a:spcPts val="600"/>
              </a:spcAft>
            </a:pPr>
            <a:r>
              <a:rPr lang="en-US" dirty="0"/>
              <a:t>Exclusion and global inequality</a:t>
            </a:r>
          </a:p>
          <a:p>
            <a:pPr lvl="0">
              <a:spcAft>
                <a:spcPts val="600"/>
              </a:spcAft>
            </a:pPr>
            <a:r>
              <a:rPr lang="en-US" dirty="0"/>
              <a:t>Failure of leadership and weak responses</a:t>
            </a:r>
          </a:p>
          <a:p>
            <a:pPr marL="0" indent="0">
              <a:buNone/>
            </a:pPr>
            <a:endParaRPr lang="en-US" dirty="0" smtClean="0"/>
          </a:p>
        </p:txBody>
      </p:sp>
    </p:spTree>
    <p:extLst>
      <p:ext uri="{BB962C8B-B14F-4D97-AF65-F5344CB8AC3E}">
        <p14:creationId xmlns:p14="http://schemas.microsoft.com/office/powerpoint/2010/main" val="29150878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 </a:t>
            </a:r>
          </a:p>
        </p:txBody>
      </p:sp>
      <p:sp>
        <p:nvSpPr>
          <p:cNvPr id="5" name="Content Placeholder 4"/>
          <p:cNvSpPr>
            <a:spLocks noGrp="1"/>
          </p:cNvSpPr>
          <p:nvPr>
            <p:ph idx="1"/>
          </p:nvPr>
        </p:nvSpPr>
        <p:spPr/>
        <p:txBody>
          <a:bodyPr/>
          <a:lstStyle/>
          <a:p>
            <a:pPr marL="0" indent="0" algn="ctr">
              <a:buNone/>
            </a:pPr>
            <a:r>
              <a:rPr lang="en-US" sz="4400" dirty="0"/>
              <a:t>An integral </a:t>
            </a:r>
            <a:r>
              <a:rPr lang="en-US" sz="4400" dirty="0" smtClean="0"/>
              <a:t>ecology requires</a:t>
            </a:r>
          </a:p>
          <a:p>
            <a:pPr marL="0" indent="0" algn="ctr">
              <a:buNone/>
            </a:pPr>
            <a:r>
              <a:rPr lang="en-US" sz="4400" dirty="0" smtClean="0"/>
              <a:t> us to </a:t>
            </a:r>
            <a:r>
              <a:rPr lang="en-US" sz="4400" dirty="0"/>
              <a:t>strive to make </a:t>
            </a:r>
            <a:endParaRPr lang="en-US" sz="4400" dirty="0" smtClean="0"/>
          </a:p>
          <a:p>
            <a:pPr marL="0" indent="0" algn="ctr">
              <a:buNone/>
            </a:pPr>
            <a:r>
              <a:rPr lang="en-US" sz="4400" b="1" i="1" dirty="0" smtClean="0"/>
              <a:t>all</a:t>
            </a:r>
            <a:r>
              <a:rPr lang="en-US" sz="4400" i="1" dirty="0" smtClean="0"/>
              <a:t> </a:t>
            </a:r>
            <a:r>
              <a:rPr lang="en-US" sz="4400" dirty="0"/>
              <a:t>of our relationships </a:t>
            </a:r>
            <a:endParaRPr lang="en-US" sz="4400" dirty="0" smtClean="0"/>
          </a:p>
          <a:p>
            <a:pPr marL="0" indent="0" algn="ctr">
              <a:buNone/>
            </a:pPr>
            <a:r>
              <a:rPr lang="en-US" sz="4400" b="1" dirty="0" smtClean="0"/>
              <a:t>“</a:t>
            </a:r>
            <a:r>
              <a:rPr lang="en-US" sz="4400" b="1" i="1" dirty="0" smtClean="0"/>
              <a:t>right </a:t>
            </a:r>
            <a:r>
              <a:rPr lang="en-US" sz="4400" b="1" i="1" dirty="0"/>
              <a:t>relationships</a:t>
            </a:r>
            <a:r>
              <a:rPr lang="en-US" sz="4400" b="1" dirty="0"/>
              <a:t>!”</a:t>
            </a:r>
          </a:p>
          <a:p>
            <a:pPr marL="0" indent="0">
              <a:buNone/>
            </a:pPr>
            <a:endParaRPr lang="en-US" dirty="0"/>
          </a:p>
        </p:txBody>
      </p:sp>
    </p:spTree>
    <p:extLst>
      <p:ext uri="{BB962C8B-B14F-4D97-AF65-F5344CB8AC3E}">
        <p14:creationId xmlns:p14="http://schemas.microsoft.com/office/powerpoint/2010/main" val="15452978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Human Roots of these Crises</a:t>
            </a:r>
          </a:p>
        </p:txBody>
      </p:sp>
      <p:sp>
        <p:nvSpPr>
          <p:cNvPr id="3" name="Content Placeholder 2"/>
          <p:cNvSpPr>
            <a:spLocks noGrp="1"/>
          </p:cNvSpPr>
          <p:nvPr>
            <p:ph idx="1"/>
          </p:nvPr>
        </p:nvSpPr>
        <p:spPr/>
        <p:txBody>
          <a:bodyPr/>
          <a:lstStyle/>
          <a:p>
            <a:pPr>
              <a:spcAft>
                <a:spcPts val="600"/>
              </a:spcAft>
            </a:pPr>
            <a:r>
              <a:rPr lang="en-US" dirty="0" smtClean="0"/>
              <a:t>What </a:t>
            </a:r>
            <a:r>
              <a:rPr lang="en-US" dirty="0"/>
              <a:t>do you see as roots of these crises</a:t>
            </a:r>
            <a:r>
              <a:rPr lang="en-US" dirty="0" smtClean="0"/>
              <a:t>?</a:t>
            </a:r>
          </a:p>
          <a:p>
            <a:pPr>
              <a:spcAft>
                <a:spcPts val="600"/>
              </a:spcAft>
            </a:pPr>
            <a:r>
              <a:rPr lang="en-US" dirty="0" smtClean="0"/>
              <a:t>What does Francis see?</a:t>
            </a:r>
          </a:p>
          <a:p>
            <a:pPr lvl="1">
              <a:spcAft>
                <a:spcPts val="600"/>
              </a:spcAft>
              <a:buClr>
                <a:schemeClr val="accent3">
                  <a:lumMod val="75000"/>
                </a:schemeClr>
              </a:buClr>
            </a:pPr>
            <a:r>
              <a:rPr lang="en-US" dirty="0" smtClean="0"/>
              <a:t>The </a:t>
            </a:r>
            <a:r>
              <a:rPr lang="en-US" dirty="0"/>
              <a:t>dominance of the “technocratic paradigm</a:t>
            </a:r>
            <a:r>
              <a:rPr lang="en-US" dirty="0" smtClean="0"/>
              <a:t>”</a:t>
            </a:r>
          </a:p>
          <a:p>
            <a:pPr lvl="1">
              <a:spcAft>
                <a:spcPts val="600"/>
              </a:spcAft>
              <a:buClr>
                <a:schemeClr val="accent3">
                  <a:lumMod val="75000"/>
                </a:schemeClr>
              </a:buClr>
            </a:pPr>
            <a:r>
              <a:rPr lang="en-US" dirty="0"/>
              <a:t>Modern anthropocentrism and practical relativism</a:t>
            </a:r>
          </a:p>
          <a:p>
            <a:pPr marL="457200" lvl="1" indent="0">
              <a:buClr>
                <a:schemeClr val="accent3">
                  <a:lumMod val="75000"/>
                </a:schemeClr>
              </a:buClr>
              <a:buNone/>
            </a:pPr>
            <a:endParaRPr lang="en-US" dirty="0" smtClean="0"/>
          </a:p>
        </p:txBody>
      </p:sp>
    </p:spTree>
    <p:extLst>
      <p:ext uri="{BB962C8B-B14F-4D97-AF65-F5344CB8AC3E}">
        <p14:creationId xmlns:p14="http://schemas.microsoft.com/office/powerpoint/2010/main" val="3625653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8998" y="1603918"/>
            <a:ext cx="6165321" cy="2852737"/>
          </a:xfrm>
        </p:spPr>
        <p:txBody>
          <a:bodyPr/>
          <a:lstStyle/>
          <a:p>
            <a:r>
              <a:rPr lang="en-US" dirty="0" smtClean="0"/>
              <a:t>Technocratic Paradigm</a:t>
            </a:r>
            <a:endParaRPr lang="en-US" dirty="0"/>
          </a:p>
        </p:txBody>
      </p:sp>
    </p:spTree>
    <p:extLst>
      <p:ext uri="{BB962C8B-B14F-4D97-AF65-F5344CB8AC3E}">
        <p14:creationId xmlns:p14="http://schemas.microsoft.com/office/powerpoint/2010/main" val="41064593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“Paradigm”?</a:t>
            </a:r>
          </a:p>
        </p:txBody>
      </p:sp>
      <p:sp>
        <p:nvSpPr>
          <p:cNvPr id="3" name="Content Placeholder 2"/>
          <p:cNvSpPr>
            <a:spLocks noGrp="1"/>
          </p:cNvSpPr>
          <p:nvPr>
            <p:ph idx="1"/>
          </p:nvPr>
        </p:nvSpPr>
        <p:spPr/>
        <p:txBody>
          <a:bodyPr/>
          <a:lstStyle/>
          <a:p>
            <a:pPr marL="0" indent="0">
              <a:lnSpc>
                <a:spcPct val="100000"/>
              </a:lnSpc>
              <a:spcAft>
                <a:spcPts val="600"/>
              </a:spcAft>
              <a:buNone/>
            </a:pPr>
            <a:r>
              <a:rPr lang="en-US" dirty="0"/>
              <a:t>A </a:t>
            </a:r>
            <a:r>
              <a:rPr lang="en-US" b="1" dirty="0"/>
              <a:t>paradigm </a:t>
            </a:r>
            <a:r>
              <a:rPr lang="en-US" dirty="0"/>
              <a:t>is a framework containing the basic assumptions, ways of thinking, and methodology that are commonly accepted by members of a group.</a:t>
            </a:r>
          </a:p>
          <a:p>
            <a:pPr marL="457200" lvl="1" indent="0">
              <a:buClr>
                <a:schemeClr val="accent3">
                  <a:lumMod val="75000"/>
                </a:schemeClr>
              </a:buClr>
              <a:buNone/>
            </a:pPr>
            <a:endParaRPr lang="en-US" dirty="0" smtClean="0"/>
          </a:p>
        </p:txBody>
      </p:sp>
    </p:spTree>
    <p:extLst>
      <p:ext uri="{BB962C8B-B14F-4D97-AF65-F5344CB8AC3E}">
        <p14:creationId xmlns:p14="http://schemas.microsoft.com/office/powerpoint/2010/main" val="783909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“Technocracy”?</a:t>
            </a:r>
          </a:p>
        </p:txBody>
      </p:sp>
      <p:sp>
        <p:nvSpPr>
          <p:cNvPr id="3" name="Content Placeholder 2"/>
          <p:cNvSpPr>
            <a:spLocks noGrp="1"/>
          </p:cNvSpPr>
          <p:nvPr>
            <p:ph idx="1"/>
          </p:nvPr>
        </p:nvSpPr>
        <p:spPr/>
        <p:txBody>
          <a:bodyPr/>
          <a:lstStyle/>
          <a:p>
            <a:r>
              <a:rPr lang="en-US" dirty="0"/>
              <a:t>Original:  “</a:t>
            </a:r>
            <a:r>
              <a:rPr lang="en-US" b="1" dirty="0"/>
              <a:t>technocracy</a:t>
            </a:r>
            <a:r>
              <a:rPr lang="en-US" dirty="0"/>
              <a:t>”= the application of the scientific method to social </a:t>
            </a:r>
            <a:r>
              <a:rPr lang="en-US" dirty="0" smtClean="0"/>
              <a:t>realities</a:t>
            </a:r>
          </a:p>
          <a:p>
            <a:r>
              <a:rPr lang="en-US" dirty="0"/>
              <a:t>Current:  “</a:t>
            </a:r>
            <a:r>
              <a:rPr lang="en-US" b="1" dirty="0"/>
              <a:t>technocracy</a:t>
            </a:r>
            <a:r>
              <a:rPr lang="en-US" dirty="0" smtClean="0"/>
              <a:t>”= </a:t>
            </a:r>
            <a:r>
              <a:rPr lang="en-US" dirty="0"/>
              <a:t>control of society by an elite of technical </a:t>
            </a:r>
            <a:r>
              <a:rPr lang="en-US" dirty="0" smtClean="0"/>
              <a:t>experts</a:t>
            </a:r>
            <a:endParaRPr lang="en-US" dirty="0"/>
          </a:p>
          <a:p>
            <a:pPr marL="457200" lvl="1" indent="0">
              <a:buClr>
                <a:schemeClr val="accent3">
                  <a:lumMod val="75000"/>
                </a:schemeClr>
              </a:buClr>
              <a:buNone/>
            </a:pPr>
            <a:endParaRPr lang="en-US" dirty="0" smtClean="0"/>
          </a:p>
        </p:txBody>
      </p:sp>
    </p:spTree>
    <p:extLst>
      <p:ext uri="{BB962C8B-B14F-4D97-AF65-F5344CB8AC3E}">
        <p14:creationId xmlns:p14="http://schemas.microsoft.com/office/powerpoint/2010/main" val="356515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Classical scientific worldview:</a:t>
            </a:r>
          </a:p>
        </p:txBody>
      </p:sp>
      <p:sp>
        <p:nvSpPr>
          <p:cNvPr id="3" name="Content Placeholder 2"/>
          <p:cNvSpPr>
            <a:spLocks noGrp="1"/>
          </p:cNvSpPr>
          <p:nvPr>
            <p:ph idx="1"/>
          </p:nvPr>
        </p:nvSpPr>
        <p:spPr/>
        <p:txBody>
          <a:bodyPr/>
          <a:lstStyle/>
          <a:p>
            <a:pPr lvl="0">
              <a:spcAft>
                <a:spcPts val="600"/>
              </a:spcAft>
            </a:pPr>
            <a:r>
              <a:rPr lang="en-US" dirty="0"/>
              <a:t>Material reality = collection of disconnected, inert objects for humans to exploit or consume</a:t>
            </a:r>
          </a:p>
          <a:p>
            <a:pPr lvl="0">
              <a:spcAft>
                <a:spcPts val="600"/>
              </a:spcAft>
            </a:pPr>
            <a:r>
              <a:rPr lang="en-US" dirty="0"/>
              <a:t>The world operates as a </a:t>
            </a:r>
            <a:r>
              <a:rPr lang="en-US" dirty="0" smtClean="0"/>
              <a:t>machine</a:t>
            </a:r>
            <a:endParaRPr lang="en-US" dirty="0"/>
          </a:p>
          <a:p>
            <a:pPr lvl="0">
              <a:spcAft>
                <a:spcPts val="600"/>
              </a:spcAft>
            </a:pPr>
            <a:r>
              <a:rPr lang="en-US" dirty="0"/>
              <a:t>A whole can be understood by understanding its parts</a:t>
            </a:r>
          </a:p>
        </p:txBody>
      </p:sp>
    </p:spTree>
    <p:extLst>
      <p:ext uri="{BB962C8B-B14F-4D97-AF65-F5344CB8AC3E}">
        <p14:creationId xmlns:p14="http://schemas.microsoft.com/office/powerpoint/2010/main" val="3201131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Classical scientific worldview:</a:t>
            </a:r>
          </a:p>
        </p:txBody>
      </p:sp>
      <p:sp>
        <p:nvSpPr>
          <p:cNvPr id="3" name="Content Placeholder 2"/>
          <p:cNvSpPr>
            <a:spLocks noGrp="1"/>
          </p:cNvSpPr>
          <p:nvPr>
            <p:ph idx="1"/>
          </p:nvPr>
        </p:nvSpPr>
        <p:spPr/>
        <p:txBody>
          <a:bodyPr/>
          <a:lstStyle/>
          <a:p>
            <a:pPr lvl="0">
              <a:spcAft>
                <a:spcPts val="600"/>
              </a:spcAft>
            </a:pPr>
            <a:r>
              <a:rPr lang="en-US" dirty="0"/>
              <a:t>Humans are radically separate from and superior to the natural world  </a:t>
            </a:r>
          </a:p>
          <a:p>
            <a:pPr>
              <a:spcAft>
                <a:spcPts val="600"/>
              </a:spcAft>
            </a:pPr>
            <a:r>
              <a:rPr lang="en-US" dirty="0"/>
              <a:t>The universe is a hostile place which humans must control, dominate, and manipulate to </a:t>
            </a:r>
            <a:r>
              <a:rPr lang="en-US" dirty="0" smtClean="0"/>
              <a:t>survive</a:t>
            </a:r>
            <a:endParaRPr lang="en-US" dirty="0"/>
          </a:p>
        </p:txBody>
      </p:sp>
    </p:spTree>
    <p:extLst>
      <p:ext uri="{BB962C8B-B14F-4D97-AF65-F5344CB8AC3E}">
        <p14:creationId xmlns:p14="http://schemas.microsoft.com/office/powerpoint/2010/main" val="3940635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entury Gothic-Palatino Lino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541E436-B947-4416-85FB-566EAFFE2975}" vid="{5BA3CCDA-37D2-417E-B3D2-811DF32D08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468</TotalTime>
  <Words>926</Words>
  <Application>Microsoft Office PowerPoint</Application>
  <PresentationFormat>On-screen Show (4:3)</PresentationFormat>
  <Paragraphs>105</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Century Gothic</vt:lpstr>
      <vt:lpstr>Courier New</vt:lpstr>
      <vt:lpstr>Palatino Linotype</vt:lpstr>
      <vt:lpstr>Wingdings</vt:lpstr>
      <vt:lpstr>Office Theme</vt:lpstr>
      <vt:lpstr>Laudato si’</vt:lpstr>
      <vt:lpstr>What Is Happening to Our Common Home?</vt:lpstr>
      <vt:lpstr>What Is Happening to Our Common Home?</vt:lpstr>
      <vt:lpstr>The Human Roots of these Crises</vt:lpstr>
      <vt:lpstr>Technocratic Paradigm</vt:lpstr>
      <vt:lpstr>What is a “Paradigm”?</vt:lpstr>
      <vt:lpstr>What is “Technocracy”?</vt:lpstr>
      <vt:lpstr>Classical scientific worldview:</vt:lpstr>
      <vt:lpstr>Classical scientific worldview:</vt:lpstr>
      <vt:lpstr>The technocratic mindset seeks to create perfect machine processes at all levels of society. It fosters</vt:lpstr>
      <vt:lpstr>The technocratic mindset seeks to create perfect machine processes at all levels of society. It fosters</vt:lpstr>
      <vt:lpstr>The technocratic paradigm justifies and promotes</vt:lpstr>
      <vt:lpstr>PowerPoint Presentation</vt:lpstr>
      <vt:lpstr>Crisis and Effects of Excessive Anthropocentrism</vt:lpstr>
      <vt:lpstr>What is “Anthropocentrism”?</vt:lpstr>
      <vt:lpstr>PowerPoint Presentation</vt:lpstr>
      <vt:lpstr>Practical Relativism </vt:lpstr>
      <vt:lpstr>The culture of relativism </vt:lpstr>
      <vt:lpstr>PowerPoint Presentation</vt:lpstr>
      <vt:lpstr>What is an “integral ecology”?</vt:lpstr>
      <vt:lpstr>Strategies for a solution demand:  </vt:lpstr>
      <vt:lpstr>We need </vt:lpstr>
      <vt:lpstr>PowerPoint Presentation</vt:lpstr>
      <vt:lpstr>Pope Francis also calls for an “ecology of daily life.”</vt:lpstr>
      <vt:lpstr>Poverty, overcrowding,  lack of open spaces, transportation systems and  poor housing affect the quality of life of those who are poor.</vt:lpstr>
      <vt:lpstr>The common good:</vt:lpstr>
      <vt:lpstr>PowerPoint Presentation</vt:lpstr>
      <vt:lpstr>PowerPoint Presentation</vt:lpstr>
      <vt:lpstr>PowerPoint Presentation</vt:lpstr>
      <vt:lpstr>Conclusion: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Laudato si’</dc:title>
  <dc:creator>Dana Taylor</dc:creator>
  <cp:lastModifiedBy>Dana Taylor</cp:lastModifiedBy>
  <cp:revision>65</cp:revision>
  <cp:lastPrinted>2015-07-10T12:33:43Z</cp:lastPrinted>
  <dcterms:created xsi:type="dcterms:W3CDTF">2015-07-07T13:33:59Z</dcterms:created>
  <dcterms:modified xsi:type="dcterms:W3CDTF">2015-07-11T16:42:43Z</dcterms:modified>
</cp:coreProperties>
</file>